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E173-4DC5-2631-C117-B752E2FAE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DC20A-EE60-FA7B-7D54-421DD9C69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C643A8-1DB9-8041-1D09-9042568D479E}"/>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5" name="Footer Placeholder 4">
            <a:extLst>
              <a:ext uri="{FF2B5EF4-FFF2-40B4-BE49-F238E27FC236}">
                <a16:creationId xmlns:a16="http://schemas.microsoft.com/office/drawing/2014/main" id="{99DAC75E-9BA2-F805-1133-C573B833E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1BE1B-F5B8-1EBA-E188-49197BD5F2CD}"/>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74761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80DF-B08B-421F-1EA7-AEB2C3DFB0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C7B462-4B1A-2095-0339-D7BC74F7F9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6527-9D4C-CDB8-D3DD-2D0997742849}"/>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5" name="Footer Placeholder 4">
            <a:extLst>
              <a:ext uri="{FF2B5EF4-FFF2-40B4-BE49-F238E27FC236}">
                <a16:creationId xmlns:a16="http://schemas.microsoft.com/office/drawing/2014/main" id="{1DD25F1C-BCF4-3B24-7EC2-FEA21C5E9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DCF3C-CE2E-9647-C78A-9CC1C7A387A7}"/>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123590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C6C2D-9CB2-27B3-C317-ED12D07B8A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296B26-2226-1E33-BC7E-42EB6A0577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756A6-B31B-EF52-8AC2-F582E1B50228}"/>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5" name="Footer Placeholder 4">
            <a:extLst>
              <a:ext uri="{FF2B5EF4-FFF2-40B4-BE49-F238E27FC236}">
                <a16:creationId xmlns:a16="http://schemas.microsoft.com/office/drawing/2014/main" id="{49DA273E-C4F3-D5EE-2D1A-E714F5FD1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EC21B-429C-B0C2-4B7C-F6D3BE05AD4A}"/>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260395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6C59-CB58-EB9D-F768-666EFBEC3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DD13A-FC24-9A8F-02C0-4E76A30F82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616A3-AB4D-6E1C-55D1-3D1AC8F0BDD4}"/>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5" name="Footer Placeholder 4">
            <a:extLst>
              <a:ext uri="{FF2B5EF4-FFF2-40B4-BE49-F238E27FC236}">
                <a16:creationId xmlns:a16="http://schemas.microsoft.com/office/drawing/2014/main" id="{75E1C326-FF4D-1D69-5A2A-A369DE02F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4BD15-A3EA-B689-F68B-32199A408E07}"/>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279053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FA90-6FC6-FCC2-B78F-7C6BD5C476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626055-24B7-B6EE-FCCF-DBD0521325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59F6F-0702-195C-AA66-A70B159F5DC0}"/>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5" name="Footer Placeholder 4">
            <a:extLst>
              <a:ext uri="{FF2B5EF4-FFF2-40B4-BE49-F238E27FC236}">
                <a16:creationId xmlns:a16="http://schemas.microsoft.com/office/drawing/2014/main" id="{A2F5A133-9D41-7BC7-A671-313D708DE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DBFDF-EE48-5DAA-E0E7-5562997D4DFE}"/>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302705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FEC1-D069-E7E1-0CD8-6A40E9FB7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9274F-02D6-0BE2-6484-63C49661C9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91F9EB-FC5B-660F-EF42-E150A92962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9638C8-3CD2-61F4-CC49-87EB605BBEBA}"/>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6" name="Footer Placeholder 5">
            <a:extLst>
              <a:ext uri="{FF2B5EF4-FFF2-40B4-BE49-F238E27FC236}">
                <a16:creationId xmlns:a16="http://schemas.microsoft.com/office/drawing/2014/main" id="{356EC1C7-741B-86E2-4B61-DD492E72C6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5E77E-2A6F-09C6-B75C-51042500BB9E}"/>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400371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3DB2-9AAF-3FA2-6B6A-A4F7E719D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AA743-36D1-A24E-723F-2F467E2B7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06D87-2ED2-EA3F-D2C0-4453FB0E95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9C43E4-F121-B84B-9655-3DDBB56E0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F99E1-87E6-9C65-3DB1-271DD880A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CBB39-FC36-3FD3-5422-3E34B17D2A3B}"/>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8" name="Footer Placeholder 7">
            <a:extLst>
              <a:ext uri="{FF2B5EF4-FFF2-40B4-BE49-F238E27FC236}">
                <a16:creationId xmlns:a16="http://schemas.microsoft.com/office/drawing/2014/main" id="{526ED5FA-46C8-3DA7-35F3-092DF0098A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30104D-6957-A6E8-3F51-51E3B742CD96}"/>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339611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4CCF-9A62-2915-8E16-A7E90DA6B7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1DB3C6-184A-B4D0-F2A2-6231CA5E07CC}"/>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4" name="Footer Placeholder 3">
            <a:extLst>
              <a:ext uri="{FF2B5EF4-FFF2-40B4-BE49-F238E27FC236}">
                <a16:creationId xmlns:a16="http://schemas.microsoft.com/office/drawing/2014/main" id="{E714B3AE-9551-FBF2-7BFF-337932C465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24EE91-46B1-665B-1EE8-F0FAE56AC0BB}"/>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49490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BC17C-3E63-78EC-7D3B-A8D261DE8803}"/>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3" name="Footer Placeholder 2">
            <a:extLst>
              <a:ext uri="{FF2B5EF4-FFF2-40B4-BE49-F238E27FC236}">
                <a16:creationId xmlns:a16="http://schemas.microsoft.com/office/drawing/2014/main" id="{5DB012CF-C6F0-CF1A-0F81-C2F9DE7BF0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D54811-791A-1BEF-882B-47A2E3278BC2}"/>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184404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930D-C747-B5A7-8A24-05E596340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7EBCC7-E954-9466-F509-3CD96259CE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068F70-1083-83ED-4121-C68494470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C2DD6-0B54-AEF7-703F-998C28367EDD}"/>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6" name="Footer Placeholder 5">
            <a:extLst>
              <a:ext uri="{FF2B5EF4-FFF2-40B4-BE49-F238E27FC236}">
                <a16:creationId xmlns:a16="http://schemas.microsoft.com/office/drawing/2014/main" id="{0CA8F682-5F03-4356-EAD0-538104E9A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99FE2-DA67-2BC8-F16C-B1176B6B8914}"/>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243330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0584-D17F-D97A-A6F9-75F5E9862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F54947-4DC6-EAD7-D7BF-E8F3BEFF9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1F6B49-C101-28CA-2F42-F56EF52D3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5B17D-1AE2-3CFA-1129-25FD38C1E269}"/>
              </a:ext>
            </a:extLst>
          </p:cNvPr>
          <p:cNvSpPr>
            <a:spLocks noGrp="1"/>
          </p:cNvSpPr>
          <p:nvPr>
            <p:ph type="dt" sz="half" idx="10"/>
          </p:nvPr>
        </p:nvSpPr>
        <p:spPr/>
        <p:txBody>
          <a:bodyPr/>
          <a:lstStyle/>
          <a:p>
            <a:fld id="{D8E4C814-6F39-455B-82B2-121E3B5E1317}" type="datetimeFigureOut">
              <a:rPr lang="en-US" smtClean="0"/>
              <a:t>9/5/2023</a:t>
            </a:fld>
            <a:endParaRPr lang="en-US"/>
          </a:p>
        </p:txBody>
      </p:sp>
      <p:sp>
        <p:nvSpPr>
          <p:cNvPr id="6" name="Footer Placeholder 5">
            <a:extLst>
              <a:ext uri="{FF2B5EF4-FFF2-40B4-BE49-F238E27FC236}">
                <a16:creationId xmlns:a16="http://schemas.microsoft.com/office/drawing/2014/main" id="{4E7FD64B-5137-BCE8-6F85-6BE72A18E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1FA06-9FE5-1DC6-0CD3-8FBCB5BCE345}"/>
              </a:ext>
            </a:extLst>
          </p:cNvPr>
          <p:cNvSpPr>
            <a:spLocks noGrp="1"/>
          </p:cNvSpPr>
          <p:nvPr>
            <p:ph type="sldNum" sz="quarter" idx="12"/>
          </p:nvPr>
        </p:nvSpPr>
        <p:spPr/>
        <p:txBody>
          <a:bodyPr/>
          <a:lstStyle/>
          <a:p>
            <a:fld id="{9E8CA3BE-5C8D-485F-8DD0-D671E0CCEEED}" type="slidenum">
              <a:rPr lang="en-US" smtClean="0"/>
              <a:t>‹#›</a:t>
            </a:fld>
            <a:endParaRPr lang="en-US"/>
          </a:p>
        </p:txBody>
      </p:sp>
    </p:spTree>
    <p:extLst>
      <p:ext uri="{BB962C8B-B14F-4D97-AF65-F5344CB8AC3E}">
        <p14:creationId xmlns:p14="http://schemas.microsoft.com/office/powerpoint/2010/main" val="192568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22003-4A05-A01D-029F-52A7A64FB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CC5FD4-4716-DD9F-02FB-9C62E4029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A19DB-FDAE-36DE-C7DF-44A9284D7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4C814-6F39-455B-82B2-121E3B5E1317}" type="datetimeFigureOut">
              <a:rPr lang="en-US" smtClean="0"/>
              <a:t>9/5/2023</a:t>
            </a:fld>
            <a:endParaRPr lang="en-US"/>
          </a:p>
        </p:txBody>
      </p:sp>
      <p:sp>
        <p:nvSpPr>
          <p:cNvPr id="5" name="Footer Placeholder 4">
            <a:extLst>
              <a:ext uri="{FF2B5EF4-FFF2-40B4-BE49-F238E27FC236}">
                <a16:creationId xmlns:a16="http://schemas.microsoft.com/office/drawing/2014/main" id="{0888825B-ACE9-6BA2-09B6-CA0CB0F7C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2D53BE-A56E-701F-1AB8-F911CC206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CA3BE-5C8D-485F-8DD0-D671E0CCEEED}" type="slidenum">
              <a:rPr lang="en-US" smtClean="0"/>
              <a:t>‹#›</a:t>
            </a:fld>
            <a:endParaRPr lang="en-US"/>
          </a:p>
        </p:txBody>
      </p:sp>
    </p:spTree>
    <p:extLst>
      <p:ext uri="{BB962C8B-B14F-4D97-AF65-F5344CB8AC3E}">
        <p14:creationId xmlns:p14="http://schemas.microsoft.com/office/powerpoint/2010/main" val="1761189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nformationq.com/wp-content/uploads/2016/10/Internet.jp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omainsherpa.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ionos.ca/digitalguide/fileadmin/DigitalGuide/Screenshots_2020/diagram-of-http-communication-process.png" TargetMode="External"/><Relationship Id="rId2" Type="http://schemas.openxmlformats.org/officeDocument/2006/relationships/hyperlink" Target="https://th.bing.com/th/id/R.e3e481dd837a8842da0c82109bef6731?rik=ZrM3qdxsnVKN0w&amp;riu=http%3a%2f%2fwww.thaqafnafsak.com%2fwp-content%2fuploads%2fhow_tcp-ip_works_.jpg&amp;ehk=auJtWO2w0ijoq5ES0AE5Mrk8TJVhSSHHGLKTilrP03o%3d&amp;risl=&amp;pid=ImgRaw&amp;r=0"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h.bing.com/th/id/R.e66b76e137f759fd68d00050aca72dd5?rik=0%2biQqYWO0I%2b1rw&amp;pid=ImgRaw&amp;r=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B71D-5315-B577-DDF8-93634B6C1238}"/>
              </a:ext>
            </a:extLst>
          </p:cNvPr>
          <p:cNvSpPr>
            <a:spLocks noGrp="1"/>
          </p:cNvSpPr>
          <p:nvPr>
            <p:ph type="ctrTitle"/>
          </p:nvPr>
        </p:nvSpPr>
        <p:spPr/>
        <p:txBody>
          <a:bodyPr/>
          <a:lstStyle/>
          <a:p>
            <a:r>
              <a:rPr lang="en-US" b="1" dirty="0"/>
              <a:t>Module 1</a:t>
            </a:r>
          </a:p>
        </p:txBody>
      </p:sp>
      <p:sp>
        <p:nvSpPr>
          <p:cNvPr id="3" name="Subtitle 2">
            <a:extLst>
              <a:ext uri="{FF2B5EF4-FFF2-40B4-BE49-F238E27FC236}">
                <a16:creationId xmlns:a16="http://schemas.microsoft.com/office/drawing/2014/main" id="{6444EEA2-7682-3673-CB48-91741592181B}"/>
              </a:ext>
            </a:extLst>
          </p:cNvPr>
          <p:cNvSpPr>
            <a:spLocks noGrp="1"/>
          </p:cNvSpPr>
          <p:nvPr>
            <p:ph type="subTitle" idx="1"/>
          </p:nvPr>
        </p:nvSpPr>
        <p:spPr/>
        <p:txBody>
          <a:bodyPr/>
          <a:lstStyle/>
          <a:p>
            <a:r>
              <a:rPr lang="en-US" dirty="0"/>
              <a:t>Some of the things I found most interesting.</a:t>
            </a:r>
          </a:p>
          <a:p>
            <a:r>
              <a:rPr lang="en-US" dirty="0"/>
              <a:t>By Andrew Seabloom</a:t>
            </a:r>
          </a:p>
        </p:txBody>
      </p:sp>
    </p:spTree>
    <p:extLst>
      <p:ext uri="{BB962C8B-B14F-4D97-AF65-F5344CB8AC3E}">
        <p14:creationId xmlns:p14="http://schemas.microsoft.com/office/powerpoint/2010/main" val="46192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31E3-EE22-CDF1-59AC-B2ECE5B4B2DF}"/>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417AB7BE-6F26-35A2-71F7-5AA47EB7CFE2}"/>
              </a:ext>
            </a:extLst>
          </p:cNvPr>
          <p:cNvSpPr>
            <a:spLocks noGrp="1"/>
          </p:cNvSpPr>
          <p:nvPr>
            <p:ph sz="half" idx="1"/>
          </p:nvPr>
        </p:nvSpPr>
        <p:spPr/>
        <p:txBody>
          <a:bodyPr>
            <a:normAutofit/>
          </a:bodyPr>
          <a:lstStyle/>
          <a:p>
            <a:pPr marL="0" indent="0">
              <a:buNone/>
            </a:pPr>
            <a:r>
              <a:rPr lang="en-US" dirty="0"/>
              <a:t>What is the Internet		3</a:t>
            </a:r>
          </a:p>
          <a:p>
            <a:pPr marL="0" indent="0">
              <a:buNone/>
            </a:pPr>
            <a:endParaRPr lang="en-US" dirty="0"/>
          </a:p>
          <a:p>
            <a:pPr marL="0" indent="0">
              <a:buNone/>
            </a:pPr>
            <a:r>
              <a:rPr lang="en-US" dirty="0"/>
              <a:t>Communication Protocols	5</a:t>
            </a:r>
          </a:p>
          <a:p>
            <a:pPr marL="0" indent="0">
              <a:buNone/>
            </a:pPr>
            <a:endParaRPr lang="en-US" dirty="0"/>
          </a:p>
          <a:p>
            <a:pPr marL="0" indent="0">
              <a:buNone/>
            </a:pPr>
            <a:r>
              <a:rPr lang="en-US" dirty="0"/>
              <a:t>Popular Scripting Languages	7</a:t>
            </a:r>
          </a:p>
          <a:p>
            <a:pPr marL="0" indent="0">
              <a:buNone/>
            </a:pPr>
            <a:endParaRPr lang="en-US" dirty="0"/>
          </a:p>
          <a:p>
            <a:pPr marL="0" indent="0">
              <a:buNone/>
            </a:pPr>
            <a:r>
              <a:rPr lang="en-US" dirty="0"/>
              <a:t>WordPress				9</a:t>
            </a:r>
          </a:p>
        </p:txBody>
      </p:sp>
      <p:sp>
        <p:nvSpPr>
          <p:cNvPr id="4" name="Content Placeholder 3">
            <a:extLst>
              <a:ext uri="{FF2B5EF4-FFF2-40B4-BE49-F238E27FC236}">
                <a16:creationId xmlns:a16="http://schemas.microsoft.com/office/drawing/2014/main" id="{53D28979-BA24-7C3B-10A0-C58E97C79E65}"/>
              </a:ext>
            </a:extLst>
          </p:cNvPr>
          <p:cNvSpPr>
            <a:spLocks noGrp="1"/>
          </p:cNvSpPr>
          <p:nvPr>
            <p:ph sz="half" idx="2"/>
          </p:nvPr>
        </p:nvSpPr>
        <p:spPr/>
        <p:txBody>
          <a:bodyPr>
            <a:normAutofit/>
          </a:bodyPr>
          <a:lstStyle/>
          <a:p>
            <a:pPr marL="0" indent="0">
              <a:buNone/>
            </a:pPr>
            <a:r>
              <a:rPr lang="en-US" dirty="0"/>
              <a:t>Domain Names and what they	 stand for				4</a:t>
            </a:r>
          </a:p>
          <a:p>
            <a:pPr marL="0" indent="0">
              <a:buNone/>
            </a:pPr>
            <a:endParaRPr lang="en-US" dirty="0"/>
          </a:p>
          <a:p>
            <a:pPr marL="0" indent="0">
              <a:buNone/>
            </a:pPr>
            <a:r>
              <a:rPr lang="en-US" dirty="0"/>
              <a:t>Categories Of Websites 	           6</a:t>
            </a:r>
          </a:p>
          <a:p>
            <a:pPr marL="0" indent="0">
              <a:buNone/>
            </a:pPr>
            <a:endParaRPr lang="en-US" dirty="0"/>
          </a:p>
          <a:p>
            <a:pPr marL="0" indent="0">
              <a:buNone/>
            </a:pPr>
            <a:r>
              <a:rPr lang="en-US" dirty="0"/>
              <a:t>Content Management System	8</a:t>
            </a:r>
          </a:p>
          <a:p>
            <a:pPr marL="0" indent="0">
              <a:buNone/>
            </a:pPr>
            <a:endParaRPr lang="en-US" dirty="0"/>
          </a:p>
        </p:txBody>
      </p:sp>
    </p:spTree>
    <p:extLst>
      <p:ext uri="{BB962C8B-B14F-4D97-AF65-F5344CB8AC3E}">
        <p14:creationId xmlns:p14="http://schemas.microsoft.com/office/powerpoint/2010/main" val="413519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68BD-A6DE-AFEA-EA3D-E1757AF08FED}"/>
              </a:ext>
            </a:extLst>
          </p:cNvPr>
          <p:cNvSpPr>
            <a:spLocks noGrp="1"/>
          </p:cNvSpPr>
          <p:nvPr>
            <p:ph type="title"/>
          </p:nvPr>
        </p:nvSpPr>
        <p:spPr/>
        <p:txBody>
          <a:bodyPr/>
          <a:lstStyle/>
          <a:p>
            <a:r>
              <a:rPr lang="en-US" dirty="0"/>
              <a:t>What is the Internet</a:t>
            </a:r>
          </a:p>
        </p:txBody>
      </p:sp>
      <p:sp>
        <p:nvSpPr>
          <p:cNvPr id="3" name="Content Placeholder 2">
            <a:extLst>
              <a:ext uri="{FF2B5EF4-FFF2-40B4-BE49-F238E27FC236}">
                <a16:creationId xmlns:a16="http://schemas.microsoft.com/office/drawing/2014/main" id="{D0119419-CB85-0734-1BBF-153D1DF34017}"/>
              </a:ext>
            </a:extLst>
          </p:cNvPr>
          <p:cNvSpPr>
            <a:spLocks noGrp="1"/>
          </p:cNvSpPr>
          <p:nvPr>
            <p:ph sz="half" idx="1"/>
          </p:nvPr>
        </p:nvSpPr>
        <p:spPr/>
        <p:txBody>
          <a:bodyPr>
            <a:normAutofit fontScale="92500" lnSpcReduction="20000"/>
          </a:bodyPr>
          <a:lstStyle/>
          <a:p>
            <a:pPr marL="0" indent="0">
              <a:buNone/>
            </a:pPr>
            <a:r>
              <a:rPr lang="en-US" sz="1800" dirty="0">
                <a:effectLst/>
                <a:latin typeface="Calibri" panose="020F0502020204030204" pitchFamily="34" charset="0"/>
                <a:ea typeface="Calibri" panose="020F0502020204030204" pitchFamily="34" charset="0"/>
              </a:rPr>
              <a:t>	</a:t>
            </a:r>
          </a:p>
          <a:p>
            <a:pPr marL="0" indent="0">
              <a:buNone/>
            </a:pPr>
            <a:endParaRPr lang="en-US" sz="2000" dirty="0">
              <a:effectLst/>
              <a:latin typeface="Calibri" panose="020F0502020204030204" pitchFamily="34" charset="0"/>
              <a:ea typeface="Calibri" panose="020F0502020204030204" pitchFamily="34" charset="0"/>
            </a:endParaRPr>
          </a:p>
          <a:p>
            <a:pPr marL="0" indent="0">
              <a:buNone/>
            </a:pPr>
            <a:endParaRPr lang="en-US" sz="2000" dirty="0">
              <a:effectLst/>
              <a:latin typeface="Calibri" panose="020F0502020204030204" pitchFamily="34" charset="0"/>
              <a:ea typeface="Calibri" panose="020F0502020204030204" pitchFamily="34" charset="0"/>
            </a:endParaRPr>
          </a:p>
          <a:p>
            <a:pPr marL="0" indent="0">
              <a:buNone/>
            </a:pPr>
            <a:r>
              <a:rPr lang="en-US" sz="2000" dirty="0">
                <a:effectLst/>
                <a:latin typeface="Calibri" panose="020F0502020204030204" pitchFamily="34" charset="0"/>
                <a:ea typeface="Calibri" panose="020F0502020204030204" pitchFamily="34" charset="0"/>
              </a:rPr>
              <a:t>	The internet is a collection of millions of computers all linked together on one unified network. Its That same collection of computers that host the web which is the internet-based information system.</a:t>
            </a:r>
          </a:p>
          <a:p>
            <a:pPr marL="0" indent="0">
              <a:buNone/>
            </a:pPr>
            <a:endParaRPr lang="en-US" sz="1800" dirty="0">
              <a:latin typeface="Calibri" panose="020F0502020204030204" pitchFamily="34" charset="0"/>
            </a:endParaRP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r>
              <a:rPr lang="en-US" sz="1000" dirty="0"/>
              <a:t>Image from </a:t>
            </a:r>
            <a:r>
              <a:rPr lang="en-US" sz="1000" dirty="0">
                <a:hlinkClick r:id="rId2"/>
              </a:rPr>
              <a:t>https://informationq.com/wp-content/uploads/2016/10/Internet.jpg</a:t>
            </a:r>
            <a:r>
              <a:rPr lang="en-US" sz="1000" dirty="0"/>
              <a:t> </a:t>
            </a:r>
          </a:p>
        </p:txBody>
      </p:sp>
      <p:pic>
        <p:nvPicPr>
          <p:cNvPr id="5" name="Content Placeholder 4">
            <a:extLst>
              <a:ext uri="{FF2B5EF4-FFF2-40B4-BE49-F238E27FC236}">
                <a16:creationId xmlns:a16="http://schemas.microsoft.com/office/drawing/2014/main" id="{A0CF4535-02DF-064C-FBAF-595401AAF36E}"/>
              </a:ext>
            </a:extLst>
          </p:cNvPr>
          <p:cNvPicPr>
            <a:picLocks noGrp="1" noChangeAspect="1"/>
          </p:cNvPicPr>
          <p:nvPr>
            <p:ph sz="half" idx="2"/>
          </p:nvPr>
        </p:nvPicPr>
        <p:blipFill>
          <a:blip r:embed="rId3"/>
          <a:stretch>
            <a:fillRect/>
          </a:stretch>
        </p:blipFill>
        <p:spPr>
          <a:xfrm>
            <a:off x="6172200" y="2442766"/>
            <a:ext cx="5181600" cy="3117056"/>
          </a:xfrm>
          <a:prstGeom prst="rect">
            <a:avLst/>
          </a:prstGeom>
        </p:spPr>
      </p:pic>
    </p:spTree>
    <p:extLst>
      <p:ext uri="{BB962C8B-B14F-4D97-AF65-F5344CB8AC3E}">
        <p14:creationId xmlns:p14="http://schemas.microsoft.com/office/powerpoint/2010/main" val="114151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0613-7DAE-32CF-CC7E-089DDD40F7D0}"/>
              </a:ext>
            </a:extLst>
          </p:cNvPr>
          <p:cNvSpPr>
            <a:spLocks noGrp="1"/>
          </p:cNvSpPr>
          <p:nvPr>
            <p:ph type="title"/>
          </p:nvPr>
        </p:nvSpPr>
        <p:spPr/>
        <p:txBody>
          <a:bodyPr/>
          <a:lstStyle/>
          <a:p>
            <a:pPr marL="0" marR="0" lvl="0" indent="0" defTabSz="914400" rtl="0" eaLnBrk="1" fontAlgn="auto" latinLnBrk="0" hangingPunct="1">
              <a:lnSpc>
                <a:spcPct val="90000"/>
              </a:lnSpc>
              <a:spcBef>
                <a:spcPts val="1000"/>
              </a:spcBef>
              <a:spcAft>
                <a:spcPts val="0"/>
              </a:spcAft>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Domain Names and what they stand for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EAD43ABA-1331-6024-B966-5E70080EC27A}"/>
              </a:ext>
            </a:extLst>
          </p:cNvPr>
          <p:cNvSpPr>
            <a:spLocks noGrp="1"/>
          </p:cNvSpPr>
          <p:nvPr>
            <p:ph sz="half" idx="1"/>
          </p:nvPr>
        </p:nvSpPr>
        <p:spPr/>
        <p:txBody>
          <a:bodyPr numCol="1">
            <a:normAutofit fontScale="32500" lnSpcReduction="20000"/>
          </a:bodyPr>
          <a:lstStyle/>
          <a:p>
            <a:pPr marL="0" indent="0">
              <a:buNone/>
            </a:pPr>
            <a:r>
              <a:rPr lang="en-US" sz="4500" dirty="0">
                <a:effectLst/>
                <a:ea typeface="Calibri" panose="020F0502020204030204" pitchFamily="34" charset="0"/>
              </a:rPr>
              <a:t>The domain name is how we identify what</a:t>
            </a:r>
            <a:r>
              <a:rPr lang="en-US" sz="4500" dirty="0">
                <a:ea typeface="Calibri" panose="020F0502020204030204" pitchFamily="34" charset="0"/>
              </a:rPr>
              <a:t> type group the site belongs to and then it grants the user access to that server.</a:t>
            </a:r>
            <a:endParaRPr lang="en-US" sz="4500" dirty="0">
              <a:effectLst/>
              <a:ea typeface="Calibri" panose="020F0502020204030204" pitchFamily="34" charset="0"/>
            </a:endParaRPr>
          </a:p>
          <a:p>
            <a:pPr marL="0" marR="0" indent="0" algn="ctr">
              <a:lnSpc>
                <a:spcPct val="107000"/>
              </a:lnSpc>
              <a:spcBef>
                <a:spcPts val="0"/>
              </a:spcBef>
              <a:spcAft>
                <a:spcPts val="800"/>
              </a:spcAft>
              <a:buNone/>
            </a:pPr>
            <a:endParaRPr lang="en-US" sz="3700" b="1" kern="100" dirty="0">
              <a:effectLst/>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.aero</a:t>
            </a:r>
            <a:r>
              <a:rPr lang="en-US" sz="3700" b="1" kern="100" dirty="0">
                <a:ea typeface="Calibri" panose="020F0502020204030204" pitchFamily="34" charset="0"/>
                <a:cs typeface="Calibri" panose="020F0502020204030204" pitchFamily="34" charset="0"/>
              </a:rPr>
              <a:t> 	</a:t>
            </a:r>
            <a:r>
              <a:rPr lang="en-US" sz="3700" b="1" kern="100" dirty="0">
                <a:effectLst/>
                <a:ea typeface="Calibri" panose="020F0502020204030204" pitchFamily="34" charset="0"/>
                <a:cs typeface="Calibri" panose="020F0502020204030204" pitchFamily="34" charset="0"/>
              </a:rPr>
              <a:t>Air Transport Industry</a:t>
            </a:r>
            <a:endParaRPr lang="en-US" sz="3700" kern="100" dirty="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.biz	Business</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.com	Commercial</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.coop	Cooperatives</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a:t>
            </a:r>
            <a:r>
              <a:rPr lang="en-US" sz="3700" b="1" kern="100" dirty="0" err="1">
                <a:effectLst/>
                <a:ea typeface="Calibri" panose="020F0502020204030204" pitchFamily="34" charset="0"/>
                <a:cs typeface="Calibri" panose="020F0502020204030204" pitchFamily="34" charset="0"/>
              </a:rPr>
              <a:t>edu</a:t>
            </a:r>
            <a:r>
              <a:rPr lang="en-US" sz="3700" b="1" kern="100" dirty="0">
                <a:effectLst/>
                <a:ea typeface="Calibri" panose="020F0502020204030204" pitchFamily="34" charset="0"/>
                <a:cs typeface="Calibri" panose="020F0502020204030204" pitchFamily="34" charset="0"/>
              </a:rPr>
              <a:t>	Educational</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a typeface="Calibri" panose="020F0502020204030204" pitchFamily="34" charset="0"/>
                <a:cs typeface="Calibri" panose="020F0502020204030204" pitchFamily="34" charset="0"/>
              </a:rPr>
              <a:t>     .</a:t>
            </a:r>
            <a:r>
              <a:rPr lang="en-US" sz="3700" b="1" kern="100" dirty="0">
                <a:effectLst/>
                <a:ea typeface="Calibri" panose="020F0502020204030204" pitchFamily="34" charset="0"/>
                <a:cs typeface="Calibri" panose="020F0502020204030204" pitchFamily="34" charset="0"/>
              </a:rPr>
              <a:t>gov	</a:t>
            </a:r>
            <a:r>
              <a:rPr lang="en-US" sz="3700" b="1" kern="100" dirty="0" err="1">
                <a:effectLst/>
                <a:ea typeface="Calibri" panose="020F0502020204030204" pitchFamily="34" charset="0"/>
                <a:cs typeface="Calibri" panose="020F0502020204030204" pitchFamily="34" charset="0"/>
              </a:rPr>
              <a:t>Governemental</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.info	Informational</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.mil	U.S. Military</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.name       Individuals by name</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err="1">
                <a:effectLst/>
                <a:ea typeface="Calibri" panose="020F0502020204030204" pitchFamily="34" charset="0"/>
                <a:cs typeface="Calibri" panose="020F0502020204030204" pitchFamily="34" charset="0"/>
              </a:rPr>
              <a:t>.net</a:t>
            </a:r>
            <a:r>
              <a:rPr lang="en-US" sz="3700" b="1" kern="100" dirty="0">
                <a:effectLst/>
                <a:ea typeface="Calibri" panose="020F0502020204030204" pitchFamily="34" charset="0"/>
                <a:cs typeface="Calibri" panose="020F0502020204030204" pitchFamily="34" charset="0"/>
              </a:rPr>
              <a:t>	Network</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.org	Organization</a:t>
            </a:r>
            <a:endParaRPr lang="en-US" sz="3700" kern="1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700" b="1" kern="100" dirty="0">
                <a:effectLst/>
                <a:ea typeface="Calibri" panose="020F0502020204030204" pitchFamily="34" charset="0"/>
                <a:cs typeface="Calibri" panose="020F0502020204030204" pitchFamily="34" charset="0"/>
              </a:rPr>
              <a:t>    .pro	Professionals</a:t>
            </a:r>
            <a:endParaRPr lang="en-US" sz="3700" kern="100" dirty="0">
              <a:effectLst/>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sz="1800" b="1" u="sng" dirty="0">
                <a:solidFill>
                  <a:srgbClr val="0563C1"/>
                </a:solidFill>
                <a:effectLst/>
                <a:ea typeface="Calibri" panose="020F0502020204030204" pitchFamily="34" charset="0"/>
                <a:cs typeface="Calibri" panose="020F0502020204030204" pitchFamily="34" charset="0"/>
                <a:hlinkClick r:id="rId2"/>
              </a:rPr>
              <a:t>https://www.domainsherpa.com/</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Content Placeholder 4">
            <a:extLst>
              <a:ext uri="{FF2B5EF4-FFF2-40B4-BE49-F238E27FC236}">
                <a16:creationId xmlns:a16="http://schemas.microsoft.com/office/drawing/2014/main" id="{7C6DF13A-8DDD-FD6C-BA36-776A0AE440BE}"/>
              </a:ext>
            </a:extLst>
          </p:cNvPr>
          <p:cNvPicPr>
            <a:picLocks noGrp="1" noChangeAspect="1"/>
          </p:cNvPicPr>
          <p:nvPr>
            <p:ph sz="half" idx="2"/>
          </p:nvPr>
        </p:nvPicPr>
        <p:blipFill>
          <a:blip r:embed="rId3"/>
          <a:stretch>
            <a:fillRect/>
          </a:stretch>
        </p:blipFill>
        <p:spPr>
          <a:xfrm>
            <a:off x="6269857" y="1825625"/>
            <a:ext cx="4962617" cy="4351338"/>
          </a:xfrm>
          <a:prstGeom prst="rect">
            <a:avLst/>
          </a:prstGeom>
        </p:spPr>
      </p:pic>
    </p:spTree>
    <p:extLst>
      <p:ext uri="{BB962C8B-B14F-4D97-AF65-F5344CB8AC3E}">
        <p14:creationId xmlns:p14="http://schemas.microsoft.com/office/powerpoint/2010/main" val="422248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6638-6C05-D93D-99C3-DD39B25A75D5}"/>
              </a:ext>
            </a:extLst>
          </p:cNvPr>
          <p:cNvSpPr>
            <a:spLocks noGrp="1"/>
          </p:cNvSpPr>
          <p:nvPr>
            <p:ph type="title"/>
          </p:nvPr>
        </p:nvSpPr>
        <p:spPr/>
        <p:txBody>
          <a:bodyPr/>
          <a:lstStyle/>
          <a:p>
            <a:r>
              <a:rPr lang="en-US" dirty="0"/>
              <a:t>Communications Protocols</a:t>
            </a:r>
          </a:p>
        </p:txBody>
      </p:sp>
      <p:sp>
        <p:nvSpPr>
          <p:cNvPr id="3" name="Content Placeholder 2">
            <a:extLst>
              <a:ext uri="{FF2B5EF4-FFF2-40B4-BE49-F238E27FC236}">
                <a16:creationId xmlns:a16="http://schemas.microsoft.com/office/drawing/2014/main" id="{140A6A4A-00A7-2D3C-BEB8-733FD0AE705A}"/>
              </a:ext>
            </a:extLst>
          </p:cNvPr>
          <p:cNvSpPr>
            <a:spLocks noGrp="1"/>
          </p:cNvSpPr>
          <p:nvPr>
            <p:ph sz="half" idx="1"/>
          </p:nvPr>
        </p:nvSpPr>
        <p:spPr>
          <a:xfrm>
            <a:off x="874450" y="1825625"/>
            <a:ext cx="5181600" cy="4351338"/>
          </a:xfrm>
        </p:spPr>
        <p:txBody>
          <a:bodyPr/>
          <a:lstStyle/>
          <a:p>
            <a:pPr marL="0" indent="0">
              <a:buNone/>
            </a:pPr>
            <a:r>
              <a:rPr lang="en-US" sz="2400" b="1"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HTTP and TCP/IP, are both communications protocols that determine how information is transferred between computers. TCP manages the data stream and HTTP describes what the data in the stream contains</a:t>
            </a:r>
            <a:endParaRPr lang="en-US" sz="2800" dirty="0"/>
          </a:p>
          <a:p>
            <a:pPr marL="0" indent="0">
              <a:buNone/>
            </a:pPr>
            <a:endParaRPr lang="en-US" sz="800" dirty="0">
              <a:hlinkClick r:id="rId2"/>
            </a:endParaRPr>
          </a:p>
          <a:p>
            <a:pPr marL="0" indent="0">
              <a:buNone/>
            </a:pPr>
            <a:endParaRPr lang="en-US" sz="800" dirty="0">
              <a:hlinkClick r:id="rId2"/>
            </a:endParaRPr>
          </a:p>
          <a:p>
            <a:pPr marL="0" indent="0">
              <a:buNone/>
            </a:pPr>
            <a:r>
              <a:rPr lang="en-US" sz="800" dirty="0">
                <a:hlinkClick r:id="rId2"/>
              </a:rPr>
              <a:t>https://th.bing.com/th/id/R.e3e481dd837a8842da0c82109bef6731?rik=ZrM3qdxsnVKN0w&amp;riu=http%3a%2f%2fwww.thaqafnafsak.com%2fwp-content%2fuploads%2fhow_tcp-ip_works_.jpg&amp;ehk=auJtWO2w0ijoq5ES0AE5Mrk8TJVhSSHHGLKTilrP03o%3d&amp;risl=&amp;pid=ImgRaw&amp;r=0</a:t>
            </a:r>
            <a:endParaRPr lang="en-US" sz="800" dirty="0"/>
          </a:p>
          <a:p>
            <a:pPr marL="0" indent="0">
              <a:buNone/>
            </a:pPr>
            <a:endParaRPr lang="en-US" sz="800" dirty="0">
              <a:hlinkClick r:id="rId3"/>
            </a:endParaRPr>
          </a:p>
          <a:p>
            <a:pPr marL="0" indent="0">
              <a:buNone/>
            </a:pPr>
            <a:r>
              <a:rPr lang="en-US" sz="800" dirty="0">
                <a:hlinkClick r:id="rId3"/>
              </a:rPr>
              <a:t>https://www.ionos.ca/digitalguide/fileadmin/DigitalGuide/Screenshots_2020/diagram-of-http-communication-process.png</a:t>
            </a:r>
            <a:r>
              <a:rPr lang="en-US" sz="800" dirty="0"/>
              <a:t> </a:t>
            </a:r>
          </a:p>
        </p:txBody>
      </p:sp>
      <p:pic>
        <p:nvPicPr>
          <p:cNvPr id="5" name="Content Placeholder 4">
            <a:extLst>
              <a:ext uri="{FF2B5EF4-FFF2-40B4-BE49-F238E27FC236}">
                <a16:creationId xmlns:a16="http://schemas.microsoft.com/office/drawing/2014/main" id="{28C89F77-9938-A574-8654-6E397822DD08}"/>
              </a:ext>
            </a:extLst>
          </p:cNvPr>
          <p:cNvPicPr>
            <a:picLocks noGrp="1" noChangeAspect="1"/>
          </p:cNvPicPr>
          <p:nvPr>
            <p:ph sz="half" idx="2"/>
          </p:nvPr>
        </p:nvPicPr>
        <p:blipFill>
          <a:blip r:embed="rId4"/>
          <a:stretch>
            <a:fillRect/>
          </a:stretch>
        </p:blipFill>
        <p:spPr>
          <a:xfrm>
            <a:off x="6172200" y="1825625"/>
            <a:ext cx="5181600" cy="2045039"/>
          </a:xfrm>
          <a:prstGeom prst="rect">
            <a:avLst/>
          </a:prstGeom>
        </p:spPr>
      </p:pic>
      <p:pic>
        <p:nvPicPr>
          <p:cNvPr id="6" name="Picture 5">
            <a:extLst>
              <a:ext uri="{FF2B5EF4-FFF2-40B4-BE49-F238E27FC236}">
                <a16:creationId xmlns:a16="http://schemas.microsoft.com/office/drawing/2014/main" id="{0FC9B875-6D67-2341-D0BB-3BE991F40C69}"/>
              </a:ext>
            </a:extLst>
          </p:cNvPr>
          <p:cNvPicPr>
            <a:picLocks noChangeAspect="1"/>
          </p:cNvPicPr>
          <p:nvPr/>
        </p:nvPicPr>
        <p:blipFill>
          <a:blip r:embed="rId5"/>
          <a:stretch>
            <a:fillRect/>
          </a:stretch>
        </p:blipFill>
        <p:spPr>
          <a:xfrm>
            <a:off x="6172200" y="3870664"/>
            <a:ext cx="5145349" cy="2533650"/>
          </a:xfrm>
          <a:prstGeom prst="rect">
            <a:avLst/>
          </a:prstGeom>
        </p:spPr>
      </p:pic>
    </p:spTree>
    <p:extLst>
      <p:ext uri="{BB962C8B-B14F-4D97-AF65-F5344CB8AC3E}">
        <p14:creationId xmlns:p14="http://schemas.microsoft.com/office/powerpoint/2010/main" val="344849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DEFF-355F-7542-E885-560C277110AC}"/>
              </a:ext>
            </a:extLst>
          </p:cNvPr>
          <p:cNvSpPr>
            <a:spLocks noGrp="1"/>
          </p:cNvSpPr>
          <p:nvPr>
            <p:ph type="title"/>
          </p:nvPr>
        </p:nvSpPr>
        <p:spPr/>
        <p:txBody>
          <a:bodyPr/>
          <a:lstStyle/>
          <a:p>
            <a:r>
              <a:rPr lang="en-US" dirty="0"/>
              <a:t>Categories Of Websites</a:t>
            </a:r>
          </a:p>
        </p:txBody>
      </p:sp>
      <p:sp>
        <p:nvSpPr>
          <p:cNvPr id="3" name="Content Placeholder 2">
            <a:extLst>
              <a:ext uri="{FF2B5EF4-FFF2-40B4-BE49-F238E27FC236}">
                <a16:creationId xmlns:a16="http://schemas.microsoft.com/office/drawing/2014/main" id="{D7EC6F8A-093E-438D-EBDC-43C634600D25}"/>
              </a:ext>
            </a:extLst>
          </p:cNvPr>
          <p:cNvSpPr>
            <a:spLocks noGrp="1"/>
          </p:cNvSpPr>
          <p:nvPr>
            <p:ph sz="half" idx="1"/>
          </p:nvPr>
        </p:nvSpPr>
        <p:spPr/>
        <p:txBody>
          <a:bodyPr/>
          <a:lstStyle/>
          <a:p>
            <a:pPr marL="0" indent="0">
              <a:buNone/>
            </a:pPr>
            <a:r>
              <a:rPr lang="en-US" dirty="0"/>
              <a:t>There Are 4 main categories of websites:	</a:t>
            </a:r>
          </a:p>
          <a:p>
            <a:pPr marL="0" indent="0">
              <a:buNone/>
            </a:pPr>
            <a:endParaRPr lang="en-US" sz="1800" b="1" dirty="0">
              <a:effectLst/>
              <a:ea typeface="Calibri" panose="020F0502020204030204" pitchFamily="34" charset="0"/>
            </a:endParaRPr>
          </a:p>
          <a:p>
            <a:pPr marL="0" indent="0">
              <a:buNone/>
            </a:pPr>
            <a:r>
              <a:rPr lang="en-US" sz="1800" b="1" dirty="0">
                <a:effectLst/>
                <a:ea typeface="Calibri" panose="020F0502020204030204" pitchFamily="34" charset="0"/>
              </a:rPr>
              <a:t>Personal websites </a:t>
            </a:r>
            <a:r>
              <a:rPr lang="en-US" sz="1800" dirty="0">
                <a:effectLst/>
                <a:ea typeface="Calibri" panose="020F0502020204030204" pitchFamily="34" charset="0"/>
              </a:rPr>
              <a:t>such as a Social Media (Facebook, </a:t>
            </a:r>
            <a:r>
              <a:rPr lang="en-US" sz="1800" dirty="0" err="1">
                <a:effectLst/>
                <a:ea typeface="Calibri" panose="020F0502020204030204" pitchFamily="34" charset="0"/>
              </a:rPr>
              <a:t>Linkedin</a:t>
            </a:r>
            <a:r>
              <a:rPr lang="en-US" sz="1800" dirty="0">
                <a:ea typeface="Calibri" panose="020F0502020204030204" pitchFamily="34" charset="0"/>
              </a:rPr>
              <a:t>) and or any sort of personal website.</a:t>
            </a:r>
          </a:p>
          <a:p>
            <a:pPr marL="0" indent="0">
              <a:buNone/>
            </a:pPr>
            <a:endParaRPr lang="en-US" sz="1800" b="1" dirty="0">
              <a:effectLst/>
              <a:ea typeface="Calibri" panose="020F0502020204030204" pitchFamily="34" charset="0"/>
            </a:endParaRPr>
          </a:p>
          <a:p>
            <a:pPr marL="0" indent="0">
              <a:buNone/>
            </a:pPr>
            <a:endParaRPr lang="en-US" sz="1800" b="1" dirty="0">
              <a:ea typeface="Calibri" panose="020F0502020204030204" pitchFamily="34" charset="0"/>
            </a:endParaRPr>
          </a:p>
          <a:p>
            <a:pPr marL="0" indent="0">
              <a:buNone/>
            </a:pPr>
            <a:r>
              <a:rPr lang="en-US" sz="1800" b="1" dirty="0">
                <a:effectLst/>
                <a:ea typeface="Calibri" panose="020F0502020204030204" pitchFamily="34" charset="0"/>
              </a:rPr>
              <a:t>Topical websites </a:t>
            </a:r>
            <a:r>
              <a:rPr lang="en-US" sz="1800" dirty="0">
                <a:effectLst/>
                <a:ea typeface="Calibri" panose="020F0502020204030204" pitchFamily="34" charset="0"/>
              </a:rPr>
              <a:t>Are websites that post about specific topics. Some relating to products, some world events and other news.</a:t>
            </a:r>
            <a:endParaRPr lang="en-US" b="1" dirty="0"/>
          </a:p>
          <a:p>
            <a:pPr marL="0" indent="0">
              <a:buNone/>
            </a:pPr>
            <a:endParaRPr lang="en-US" dirty="0"/>
          </a:p>
        </p:txBody>
      </p:sp>
      <p:sp>
        <p:nvSpPr>
          <p:cNvPr id="4" name="Content Placeholder 3">
            <a:extLst>
              <a:ext uri="{FF2B5EF4-FFF2-40B4-BE49-F238E27FC236}">
                <a16:creationId xmlns:a16="http://schemas.microsoft.com/office/drawing/2014/main" id="{5964BC8E-6A36-6CCF-6846-4998D451AB19}"/>
              </a:ext>
            </a:extLst>
          </p:cNvPr>
          <p:cNvSpPr>
            <a:spLocks noGrp="1"/>
          </p:cNvSpPr>
          <p:nvPr>
            <p:ph sz="half" idx="2"/>
          </p:nvPr>
        </p:nvSpPr>
        <p:spPr/>
        <p:txBody>
          <a:bodyPr/>
          <a:lstStyle/>
          <a:p>
            <a:pPr marL="0" indent="0">
              <a:buNone/>
            </a:pPr>
            <a:endParaRPr lang="en-US" sz="1800" b="1" dirty="0">
              <a:effectLst/>
              <a:ea typeface="Calibri" panose="020F0502020204030204" pitchFamily="34" charset="0"/>
            </a:endParaRPr>
          </a:p>
          <a:p>
            <a:pPr marL="0" indent="0">
              <a:buNone/>
            </a:pPr>
            <a:r>
              <a:rPr lang="en-US" sz="1800" b="1" dirty="0">
                <a:effectLst/>
                <a:ea typeface="Calibri" panose="020F0502020204030204" pitchFamily="34" charset="0"/>
              </a:rPr>
              <a:t>Organizational websites </a:t>
            </a:r>
            <a:r>
              <a:rPr lang="en-US" sz="1800" dirty="0">
                <a:ea typeface="Calibri" panose="020F0502020204030204" pitchFamily="34" charset="0"/>
              </a:rPr>
              <a:t>Nonprofit groups often fall into the organization category. The salvation army is an example.</a:t>
            </a:r>
          </a:p>
          <a:p>
            <a:pPr marL="0" indent="0">
              <a:buNone/>
            </a:pPr>
            <a:endParaRPr lang="en-US" sz="1800" dirty="0">
              <a:ea typeface="Calibri" panose="020F0502020204030204" pitchFamily="34" charset="0"/>
            </a:endParaRPr>
          </a:p>
          <a:p>
            <a:pPr marL="0" indent="0">
              <a:buNone/>
            </a:pPr>
            <a:endParaRPr lang="en-US" dirty="0"/>
          </a:p>
          <a:p>
            <a:pPr marL="0" indent="0">
              <a:buNone/>
            </a:pPr>
            <a:r>
              <a:rPr lang="en-US" sz="1800" b="1" dirty="0">
                <a:effectLst/>
                <a:ea typeface="Calibri" panose="020F0502020204030204" pitchFamily="34" charset="0"/>
              </a:rPr>
              <a:t>Commercial websites, </a:t>
            </a:r>
            <a:r>
              <a:rPr lang="en-US" sz="1800" dirty="0">
                <a:effectLst/>
                <a:ea typeface="Calibri" panose="020F0502020204030204" pitchFamily="34" charset="0"/>
              </a:rPr>
              <a:t>any .com qualifies as a commercial website. Usually selling products and/or services. </a:t>
            </a:r>
            <a:endParaRPr lang="en-US" b="1" dirty="0"/>
          </a:p>
          <a:p>
            <a:pPr marL="0" indent="0">
              <a:buNone/>
            </a:pPr>
            <a:endParaRPr lang="en-US" dirty="0"/>
          </a:p>
        </p:txBody>
      </p:sp>
    </p:spTree>
    <p:extLst>
      <p:ext uri="{BB962C8B-B14F-4D97-AF65-F5344CB8AC3E}">
        <p14:creationId xmlns:p14="http://schemas.microsoft.com/office/powerpoint/2010/main" val="220940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3597-9FAB-21E0-245F-0AA190223E5E}"/>
              </a:ext>
            </a:extLst>
          </p:cNvPr>
          <p:cNvSpPr>
            <a:spLocks noGrp="1"/>
          </p:cNvSpPr>
          <p:nvPr>
            <p:ph type="title"/>
          </p:nvPr>
        </p:nvSpPr>
        <p:spPr/>
        <p:txBody>
          <a:bodyPr/>
          <a:lstStyle/>
          <a:p>
            <a:r>
              <a:rPr lang="en-US" dirty="0"/>
              <a:t>Popular Scripting Languages</a:t>
            </a:r>
          </a:p>
        </p:txBody>
      </p:sp>
      <p:sp>
        <p:nvSpPr>
          <p:cNvPr id="3" name="Content Placeholder 2">
            <a:extLst>
              <a:ext uri="{FF2B5EF4-FFF2-40B4-BE49-F238E27FC236}">
                <a16:creationId xmlns:a16="http://schemas.microsoft.com/office/drawing/2014/main" id="{42483C77-E666-8255-CDCB-9B303300BF36}"/>
              </a:ext>
            </a:extLst>
          </p:cNvPr>
          <p:cNvSpPr>
            <a:spLocks noGrp="1"/>
          </p:cNvSpPr>
          <p:nvPr>
            <p:ph sz="half" idx="1"/>
          </p:nvPr>
        </p:nvSpPr>
        <p:spPr/>
        <p:txBody>
          <a:bodyPr/>
          <a:lstStyle/>
          <a:p>
            <a:pPr marL="0" indent="0">
              <a:buNone/>
            </a:pPr>
            <a:r>
              <a:rPr lang="en-US" sz="1800" dirty="0"/>
              <a:t>According to Indeed.com: </a:t>
            </a:r>
            <a:r>
              <a:rPr lang="en-US" sz="1800" b="1" kern="100" dirty="0" err="1">
                <a:effectLst/>
                <a:ea typeface="Calibri" panose="020F0502020204030204" pitchFamily="34" charset="0"/>
                <a:cs typeface="Calibri" panose="020F0502020204030204" pitchFamily="34" charset="0"/>
              </a:rPr>
              <a:t>Javascript</a:t>
            </a:r>
            <a:r>
              <a:rPr lang="en-US" sz="1800" b="1" kern="100" dirty="0">
                <a:effectLst/>
                <a:ea typeface="Calibri" panose="020F0502020204030204" pitchFamily="34" charset="0"/>
                <a:cs typeface="Calibri" panose="020F0502020204030204" pitchFamily="34" charset="0"/>
              </a:rPr>
              <a:t>, PHP, Python, Perl, and Ruby </a:t>
            </a:r>
            <a:r>
              <a:rPr lang="en-US" sz="1800" kern="100" dirty="0">
                <a:effectLst/>
                <a:ea typeface="Calibri" panose="020F0502020204030204" pitchFamily="34" charset="0"/>
                <a:cs typeface="Calibri" panose="020F0502020204030204" pitchFamily="34" charset="0"/>
              </a:rPr>
              <a:t>are 5 of the most popular scripting languages.</a:t>
            </a:r>
          </a:p>
          <a:p>
            <a:pPr marL="0" indent="0">
              <a:buNone/>
            </a:pPr>
            <a:endParaRPr lang="en-US" sz="1800" b="1" i="0" kern="100" dirty="0">
              <a:solidFill>
                <a:srgbClr val="444444"/>
              </a:solidFill>
              <a:cs typeface="Calibri" panose="020F0502020204030204" pitchFamily="34" charset="0"/>
            </a:endParaRPr>
          </a:p>
          <a:p>
            <a:pPr marL="0" indent="0">
              <a:buNone/>
            </a:pPr>
            <a:r>
              <a:rPr lang="en-US" sz="1800" b="1" i="0" kern="100" dirty="0" err="1">
                <a:solidFill>
                  <a:srgbClr val="444444"/>
                </a:solidFill>
                <a:cs typeface="Calibri" panose="020F0502020204030204" pitchFamily="34" charset="0"/>
              </a:rPr>
              <a:t>Javascript</a:t>
            </a:r>
            <a:r>
              <a:rPr lang="en-US" sz="1200" b="0" i="0" dirty="0">
                <a:solidFill>
                  <a:srgbClr val="444444"/>
                </a:solidFill>
                <a:effectLst/>
              </a:rPr>
              <a:t> </a:t>
            </a:r>
            <a:r>
              <a:rPr lang="en-US" sz="1600" b="0" i="0" dirty="0">
                <a:solidFill>
                  <a:srgbClr val="444444"/>
                </a:solidFill>
                <a:effectLst/>
              </a:rPr>
              <a:t>is an interpreted programming language that conforms to the ECMAScript specification</a:t>
            </a:r>
            <a:endParaRPr lang="en-US" sz="1600" kern="100" dirty="0">
              <a:effectLst/>
              <a:ea typeface="Calibri" panose="020F0502020204030204" pitchFamily="34" charset="0"/>
              <a:cs typeface="Calibri" panose="020F0502020204030204" pitchFamily="34" charset="0"/>
            </a:endParaRPr>
          </a:p>
          <a:p>
            <a:pPr marL="0" indent="0">
              <a:buNone/>
            </a:pPr>
            <a:endParaRPr lang="en-US" sz="1800" b="1" kern="100" dirty="0">
              <a:effectLst/>
              <a:ea typeface="Calibri" panose="020F0502020204030204" pitchFamily="34" charset="0"/>
              <a:cs typeface="Times New Roman" panose="02020603050405020304" pitchFamily="18" charset="0"/>
            </a:endParaRPr>
          </a:p>
          <a:p>
            <a:pPr marL="0" indent="0">
              <a:buNone/>
            </a:pPr>
            <a:r>
              <a:rPr lang="en-US" sz="1800" b="1" kern="100" dirty="0">
                <a:effectLst/>
                <a:ea typeface="Calibri" panose="020F0502020204030204" pitchFamily="34" charset="0"/>
                <a:cs typeface="Times New Roman" panose="02020603050405020304" pitchFamily="18" charset="0"/>
              </a:rPr>
              <a:t>PHP</a:t>
            </a:r>
            <a:r>
              <a:rPr lang="en-US" sz="1200" b="0" i="0" dirty="0">
                <a:solidFill>
                  <a:srgbClr val="333333"/>
                </a:solidFill>
                <a:effectLst/>
              </a:rPr>
              <a:t> </a:t>
            </a:r>
            <a:r>
              <a:rPr lang="en-US" sz="1600" b="0" i="0" dirty="0">
                <a:solidFill>
                  <a:srgbClr val="333333"/>
                </a:solidFill>
                <a:effectLst/>
              </a:rPr>
              <a:t>distinguishes from client-side JavaScript, the code is executed on the server, generating HTML which is then sent to the client. The client would receive the results of running that script, but would not know what the underlying code was. You can even configure your web server to process all your HTML files with PHP</a:t>
            </a:r>
          </a:p>
          <a:p>
            <a:pPr marL="0" indent="0">
              <a:buNone/>
            </a:pPr>
            <a:endParaRPr lang="en-US" dirty="0"/>
          </a:p>
        </p:txBody>
      </p:sp>
      <p:sp>
        <p:nvSpPr>
          <p:cNvPr id="4" name="Content Placeholder 3">
            <a:extLst>
              <a:ext uri="{FF2B5EF4-FFF2-40B4-BE49-F238E27FC236}">
                <a16:creationId xmlns:a16="http://schemas.microsoft.com/office/drawing/2014/main" id="{E5DBC984-981B-3C4C-775A-44B5B55CBE12}"/>
              </a:ext>
            </a:extLst>
          </p:cNvPr>
          <p:cNvSpPr>
            <a:spLocks noGrp="1"/>
          </p:cNvSpPr>
          <p:nvPr>
            <p:ph sz="half" idx="2"/>
          </p:nvPr>
        </p:nvSpPr>
        <p:spPr/>
        <p:txBody>
          <a:bodyPr>
            <a:normAutofit/>
          </a:bodyPr>
          <a:lstStyle/>
          <a:p>
            <a:pPr marL="0" indent="0">
              <a:buNone/>
            </a:pPr>
            <a:endParaRPr lang="en-US" sz="1800" b="1" dirty="0"/>
          </a:p>
          <a:p>
            <a:pPr marL="0" indent="0">
              <a:buNone/>
            </a:pPr>
            <a:r>
              <a:rPr lang="en-US" sz="1800" b="1" dirty="0"/>
              <a:t>Python </a:t>
            </a:r>
            <a:r>
              <a:rPr lang="en-US" sz="1600" b="0" i="0" dirty="0">
                <a:solidFill>
                  <a:srgbClr val="273239"/>
                </a:solidFill>
                <a:effectLst/>
              </a:rPr>
              <a:t>is a well-known high-level programming language. The Python script is basically a file containing code written in Python</a:t>
            </a:r>
          </a:p>
          <a:p>
            <a:pPr marL="0" indent="0">
              <a:buNone/>
            </a:pPr>
            <a:endParaRPr lang="en-US" sz="1600" dirty="0">
              <a:solidFill>
                <a:srgbClr val="273239"/>
              </a:solidFill>
            </a:endParaRPr>
          </a:p>
          <a:p>
            <a:pPr marL="0" indent="0">
              <a:buNone/>
            </a:pPr>
            <a:r>
              <a:rPr lang="en-US" sz="1600" b="1" dirty="0"/>
              <a:t>Perl </a:t>
            </a:r>
            <a:r>
              <a:rPr lang="en-US" sz="1600" b="0" i="0" dirty="0">
                <a:solidFill>
                  <a:srgbClr val="414141"/>
                </a:solidFill>
                <a:effectLst/>
              </a:rPr>
              <a:t>is a high-level interpreted and dynamic programming language that may be used for a variety of tasks. It is also a scripting language that is pretty simple</a:t>
            </a:r>
            <a:r>
              <a:rPr lang="en-US" sz="1600" dirty="0">
                <a:solidFill>
                  <a:srgbClr val="414141"/>
                </a:solidFill>
              </a:rPr>
              <a:t> and </a:t>
            </a:r>
            <a:r>
              <a:rPr lang="en-US" sz="1600" b="0" i="0" dirty="0">
                <a:solidFill>
                  <a:srgbClr val="414141"/>
                </a:solidFill>
                <a:effectLst/>
              </a:rPr>
              <a:t>well-respected. It may be used for a number of purposes, but it is most used in Web development to construct CGI scripts.</a:t>
            </a:r>
          </a:p>
          <a:p>
            <a:pPr marL="0" indent="0">
              <a:buNone/>
            </a:pPr>
            <a:endParaRPr lang="en-US" sz="1600" dirty="0">
              <a:solidFill>
                <a:srgbClr val="414141"/>
              </a:solidFill>
            </a:endParaRPr>
          </a:p>
          <a:p>
            <a:pPr marL="0" indent="0">
              <a:buNone/>
            </a:pPr>
            <a:r>
              <a:rPr lang="en-US" sz="1600" b="1" dirty="0">
                <a:solidFill>
                  <a:srgbClr val="414141"/>
                </a:solidFill>
              </a:rPr>
              <a:t>Ruby</a:t>
            </a:r>
            <a:r>
              <a:rPr lang="en-US" sz="1100" b="0" i="0" dirty="0">
                <a:solidFill>
                  <a:srgbClr val="111111"/>
                </a:solidFill>
                <a:effectLst/>
                <a:latin typeface="Roboto" panose="02000000000000000000" pitchFamily="2" charset="0"/>
              </a:rPr>
              <a:t> </a:t>
            </a:r>
            <a:r>
              <a:rPr lang="en-US" sz="1600" b="0" i="0" dirty="0">
                <a:solidFill>
                  <a:srgbClr val="111111"/>
                </a:solidFill>
                <a:effectLst/>
              </a:rPr>
              <a:t>is a</a:t>
            </a:r>
            <a:r>
              <a:rPr lang="en-US" sz="1600" b="1" i="0" dirty="0">
                <a:solidFill>
                  <a:srgbClr val="111111"/>
                </a:solidFill>
                <a:effectLst/>
              </a:rPr>
              <a:t> </a:t>
            </a:r>
            <a:r>
              <a:rPr lang="en-US" sz="1600" i="0" dirty="0">
                <a:solidFill>
                  <a:srgbClr val="111111"/>
                </a:solidFill>
                <a:effectLst/>
              </a:rPr>
              <a:t>scripting language </a:t>
            </a:r>
            <a:r>
              <a:rPr lang="en-US" sz="1600" b="0" i="0" dirty="0">
                <a:solidFill>
                  <a:srgbClr val="111111"/>
                </a:solidFill>
                <a:effectLst/>
              </a:rPr>
              <a:t>designed for front-end and back-end web development. </a:t>
            </a:r>
            <a:r>
              <a:rPr lang="en-US" sz="1600" b="0" i="0" dirty="0">
                <a:solidFill>
                  <a:srgbClr val="000000"/>
                </a:solidFill>
                <a:effectLst/>
              </a:rPr>
              <a:t>It’s also very user-friendly compared to other programming languages.</a:t>
            </a:r>
            <a:endParaRPr lang="en-US" sz="1600" b="1" dirty="0"/>
          </a:p>
        </p:txBody>
      </p:sp>
    </p:spTree>
    <p:extLst>
      <p:ext uri="{BB962C8B-B14F-4D97-AF65-F5344CB8AC3E}">
        <p14:creationId xmlns:p14="http://schemas.microsoft.com/office/powerpoint/2010/main" val="258229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B3AF-B6DB-624D-DDFE-58FA6FC6CAAD}"/>
              </a:ext>
            </a:extLst>
          </p:cNvPr>
          <p:cNvSpPr>
            <a:spLocks noGrp="1"/>
          </p:cNvSpPr>
          <p:nvPr>
            <p:ph type="title"/>
          </p:nvPr>
        </p:nvSpPr>
        <p:spPr/>
        <p:txBody>
          <a:bodyPr/>
          <a:lstStyle/>
          <a:p>
            <a:r>
              <a:rPr lang="en-US" dirty="0"/>
              <a:t>Content Management System</a:t>
            </a:r>
            <a:br>
              <a:rPr lang="en-US" dirty="0"/>
            </a:br>
            <a:endParaRPr lang="en-US" dirty="0"/>
          </a:p>
        </p:txBody>
      </p:sp>
      <p:sp>
        <p:nvSpPr>
          <p:cNvPr id="3" name="Content Placeholder 2">
            <a:extLst>
              <a:ext uri="{FF2B5EF4-FFF2-40B4-BE49-F238E27FC236}">
                <a16:creationId xmlns:a16="http://schemas.microsoft.com/office/drawing/2014/main" id="{7B9E02B7-9481-7DDE-E044-DA13B67E0CE0}"/>
              </a:ext>
            </a:extLst>
          </p:cNvPr>
          <p:cNvSpPr>
            <a:spLocks noGrp="1"/>
          </p:cNvSpPr>
          <p:nvPr>
            <p:ph sz="half" idx="1"/>
          </p:nvPr>
        </p:nvSpPr>
        <p:spPr/>
        <p:txBody>
          <a:bodyPr>
            <a:normAutofit/>
          </a:bodyPr>
          <a:lstStyle/>
          <a:p>
            <a:pPr marL="0" indent="0">
              <a:buNone/>
            </a:pPr>
            <a:r>
              <a:rPr lang="en-US" sz="1600" dirty="0"/>
              <a:t>	</a:t>
            </a:r>
          </a:p>
          <a:p>
            <a:pPr marL="0" indent="0">
              <a:buNone/>
            </a:pPr>
            <a:r>
              <a:rPr lang="en-US" sz="1600" dirty="0"/>
              <a:t>The </a:t>
            </a:r>
            <a:r>
              <a:rPr lang="en-US" sz="1600" b="1" dirty="0"/>
              <a:t>Content Management System (CMS)</a:t>
            </a:r>
            <a:r>
              <a:rPr lang="en-US" sz="1600" dirty="0"/>
              <a:t>, Is computer software </a:t>
            </a:r>
            <a:r>
              <a:rPr lang="en-US" sz="1600" b="0" i="0" dirty="0">
                <a:solidFill>
                  <a:srgbClr val="202122"/>
                </a:solidFill>
                <a:effectLst/>
              </a:rPr>
              <a:t>used to manage the creation and modification of digital content.</a:t>
            </a:r>
          </a:p>
          <a:p>
            <a:pPr marL="0" indent="0">
              <a:buNone/>
            </a:pPr>
            <a:endParaRPr lang="en-US" sz="1600" dirty="0">
              <a:solidFill>
                <a:srgbClr val="202122"/>
              </a:solidFill>
            </a:endParaRPr>
          </a:p>
          <a:p>
            <a:pPr marL="0" indent="0">
              <a:buNone/>
            </a:pPr>
            <a:r>
              <a:rPr lang="en-US" sz="1600" b="0" i="0" dirty="0">
                <a:solidFill>
                  <a:srgbClr val="202122"/>
                </a:solidFill>
                <a:effectLst/>
              </a:rPr>
              <a:t>A CMS typically has two major components: a content management application (CMA), as the front-end user interface that allows a user, even with limited expertise, to add, modify, and remove content from a website. </a:t>
            </a:r>
            <a:r>
              <a:rPr lang="en-US" sz="1600" dirty="0">
                <a:solidFill>
                  <a:srgbClr val="202122"/>
                </a:solidFill>
              </a:rPr>
              <a:t>Also</a:t>
            </a:r>
            <a:r>
              <a:rPr lang="en-US" sz="1600" b="0" i="0" dirty="0">
                <a:solidFill>
                  <a:srgbClr val="202122"/>
                </a:solidFill>
                <a:effectLst/>
              </a:rPr>
              <a:t> a content delivery application (CDA), that compiles the content and updates the website</a:t>
            </a:r>
            <a:r>
              <a:rPr lang="en-US" sz="1100" b="0" i="0" dirty="0">
                <a:solidFill>
                  <a:srgbClr val="202122"/>
                </a:solidFill>
                <a:effectLst/>
                <a:latin typeface="Arial" panose="020B0604020202020204" pitchFamily="34" charset="0"/>
              </a:rPr>
              <a:t>.</a:t>
            </a:r>
            <a:endParaRPr lang="en-US" sz="1600" b="0" i="0" dirty="0">
              <a:solidFill>
                <a:srgbClr val="202122"/>
              </a:solidFill>
              <a:effectLst/>
            </a:endParaRPr>
          </a:p>
          <a:p>
            <a:pPr marL="0" indent="0">
              <a:buNone/>
            </a:pPr>
            <a:endParaRPr lang="en-US" sz="1600" dirty="0">
              <a:solidFill>
                <a:srgbClr val="202122"/>
              </a:solidFill>
            </a:endParaRPr>
          </a:p>
          <a:p>
            <a:pPr marL="0" indent="0">
              <a:buNone/>
            </a:pPr>
            <a:r>
              <a:rPr lang="en-US" sz="1600" b="0" i="0" dirty="0">
                <a:solidFill>
                  <a:srgbClr val="202122"/>
                </a:solidFill>
                <a:effectLst/>
              </a:rPr>
              <a:t>There are two types of CMS installation: </a:t>
            </a:r>
            <a:r>
              <a:rPr lang="en-US" sz="1600" b="1" i="0" dirty="0">
                <a:solidFill>
                  <a:srgbClr val="202122"/>
                </a:solidFill>
                <a:effectLst/>
              </a:rPr>
              <a:t>on-premises</a:t>
            </a:r>
            <a:r>
              <a:rPr lang="en-US" sz="1600" b="0" i="0" dirty="0">
                <a:solidFill>
                  <a:srgbClr val="202122"/>
                </a:solidFill>
                <a:effectLst/>
              </a:rPr>
              <a:t> and </a:t>
            </a:r>
            <a:r>
              <a:rPr lang="en-US" sz="1600" b="1" i="0" dirty="0">
                <a:solidFill>
                  <a:srgbClr val="202122"/>
                </a:solidFill>
                <a:effectLst/>
              </a:rPr>
              <a:t>cloud-based</a:t>
            </a:r>
            <a:r>
              <a:rPr lang="en-US" sz="1600" b="0" i="0" dirty="0">
                <a:solidFill>
                  <a:srgbClr val="202122"/>
                </a:solidFill>
                <a:effectLst/>
              </a:rPr>
              <a:t>. </a:t>
            </a:r>
            <a:r>
              <a:rPr lang="en-US" sz="1600" b="1" i="0" dirty="0">
                <a:solidFill>
                  <a:srgbClr val="202122"/>
                </a:solidFill>
                <a:effectLst/>
              </a:rPr>
              <a:t>On-premises</a:t>
            </a:r>
            <a:r>
              <a:rPr lang="en-US" sz="1600" b="0" i="0" dirty="0">
                <a:solidFill>
                  <a:srgbClr val="202122"/>
                </a:solidFill>
                <a:effectLst/>
              </a:rPr>
              <a:t> installation means that the CMS software can be installed on the server. The </a:t>
            </a:r>
            <a:r>
              <a:rPr lang="en-US" sz="1600" b="1" i="0" dirty="0">
                <a:solidFill>
                  <a:srgbClr val="202122"/>
                </a:solidFill>
                <a:effectLst/>
              </a:rPr>
              <a:t>cloud-based</a:t>
            </a:r>
            <a:r>
              <a:rPr lang="en-US" sz="1600" b="0" i="0" dirty="0">
                <a:solidFill>
                  <a:srgbClr val="202122"/>
                </a:solidFill>
                <a:effectLst/>
              </a:rPr>
              <a:t> </a:t>
            </a:r>
            <a:r>
              <a:rPr lang="en-US" sz="1600" b="1" i="0" dirty="0">
                <a:solidFill>
                  <a:srgbClr val="202122"/>
                </a:solidFill>
                <a:effectLst/>
              </a:rPr>
              <a:t>CMS</a:t>
            </a:r>
            <a:r>
              <a:rPr lang="en-US" sz="1600" b="0" i="0" dirty="0">
                <a:solidFill>
                  <a:srgbClr val="202122"/>
                </a:solidFill>
                <a:effectLst/>
              </a:rPr>
              <a:t> is hosted on the vendor environment.</a:t>
            </a:r>
            <a:endParaRPr lang="en-US" sz="1600" dirty="0"/>
          </a:p>
          <a:p>
            <a:pPr marL="0" indent="0">
              <a:buNone/>
            </a:pPr>
            <a:endParaRPr lang="en-US" sz="1600" dirty="0">
              <a:solidFill>
                <a:srgbClr val="202122"/>
              </a:solidFill>
            </a:endParaRPr>
          </a:p>
        </p:txBody>
      </p:sp>
      <p:sp>
        <p:nvSpPr>
          <p:cNvPr id="4" name="Content Placeholder 3">
            <a:extLst>
              <a:ext uri="{FF2B5EF4-FFF2-40B4-BE49-F238E27FC236}">
                <a16:creationId xmlns:a16="http://schemas.microsoft.com/office/drawing/2014/main" id="{0944EB36-6C06-164F-069E-1F9E6F8C24CC}"/>
              </a:ext>
            </a:extLst>
          </p:cNvPr>
          <p:cNvSpPr>
            <a:spLocks noGrp="1"/>
          </p:cNvSpPr>
          <p:nvPr>
            <p:ph sz="half" idx="2"/>
          </p:nvPr>
        </p:nvSpPr>
        <p:spPr/>
        <p:txBody>
          <a:bodyPr>
            <a:normAutofit/>
          </a:bodyPr>
          <a:lstStyle/>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C1F7CA3F-225C-30D4-29A5-B2B6191C8041}"/>
              </a:ext>
            </a:extLst>
          </p:cNvPr>
          <p:cNvPicPr>
            <a:picLocks noChangeAspect="1"/>
          </p:cNvPicPr>
          <p:nvPr/>
        </p:nvPicPr>
        <p:blipFill>
          <a:blip r:embed="rId2"/>
          <a:stretch>
            <a:fillRect/>
          </a:stretch>
        </p:blipFill>
        <p:spPr>
          <a:xfrm>
            <a:off x="5875272" y="1690688"/>
            <a:ext cx="5554728" cy="4887157"/>
          </a:xfrm>
          <a:prstGeom prst="rect">
            <a:avLst/>
          </a:prstGeom>
        </p:spPr>
      </p:pic>
    </p:spTree>
    <p:extLst>
      <p:ext uri="{BB962C8B-B14F-4D97-AF65-F5344CB8AC3E}">
        <p14:creationId xmlns:p14="http://schemas.microsoft.com/office/powerpoint/2010/main" val="123711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7E81-191B-04BE-04FC-C85FD947D643}"/>
              </a:ext>
            </a:extLst>
          </p:cNvPr>
          <p:cNvSpPr>
            <a:spLocks noGrp="1"/>
          </p:cNvSpPr>
          <p:nvPr>
            <p:ph type="title"/>
          </p:nvPr>
        </p:nvSpPr>
        <p:spPr/>
        <p:txBody>
          <a:bodyPr/>
          <a:lstStyle/>
          <a:p>
            <a:r>
              <a:rPr lang="en-US" dirty="0"/>
              <a:t>WordPress</a:t>
            </a:r>
          </a:p>
        </p:txBody>
      </p:sp>
      <p:sp>
        <p:nvSpPr>
          <p:cNvPr id="3" name="Content Placeholder 2">
            <a:extLst>
              <a:ext uri="{FF2B5EF4-FFF2-40B4-BE49-F238E27FC236}">
                <a16:creationId xmlns:a16="http://schemas.microsoft.com/office/drawing/2014/main" id="{3EA188C9-95DE-511D-FF71-D03E76BF6EBE}"/>
              </a:ext>
            </a:extLst>
          </p:cNvPr>
          <p:cNvSpPr>
            <a:spLocks noGrp="1"/>
          </p:cNvSpPr>
          <p:nvPr>
            <p:ph sz="half" idx="1"/>
          </p:nvPr>
        </p:nvSpPr>
        <p:spPr/>
        <p:txBody>
          <a:bodyPr>
            <a:normAutofit/>
          </a:bodyPr>
          <a:lstStyle/>
          <a:p>
            <a:pPr marL="0" indent="0">
              <a:buNone/>
            </a:pPr>
            <a:endParaRPr lang="en-US" sz="1600" b="1" dirty="0"/>
          </a:p>
          <a:p>
            <a:pPr marL="0" indent="0">
              <a:buNone/>
            </a:pPr>
            <a:r>
              <a:rPr lang="en-US" sz="1600" b="1" dirty="0"/>
              <a:t>WordPress</a:t>
            </a:r>
            <a:r>
              <a:rPr lang="en-US" sz="1600" dirty="0"/>
              <a:t> </a:t>
            </a:r>
            <a:r>
              <a:rPr lang="en-US" sz="1600" b="0" i="0" dirty="0">
                <a:solidFill>
                  <a:srgbClr val="71777D"/>
                </a:solidFill>
                <a:effectLst/>
              </a:rPr>
              <a:t>a </a:t>
            </a:r>
            <a:r>
              <a:rPr lang="en-US" sz="1600" i="0" dirty="0">
                <a:solidFill>
                  <a:srgbClr val="767676"/>
                </a:solidFill>
                <a:effectLst/>
              </a:rPr>
              <a:t>website</a:t>
            </a:r>
            <a:r>
              <a:rPr lang="en-US" sz="1600" b="0" i="0" dirty="0">
                <a:solidFill>
                  <a:srgbClr val="71777D"/>
                </a:solidFill>
                <a:effectLst/>
              </a:rPr>
              <a:t> builder CMS that’s simple to set up, easy to customize, and easy to use.</a:t>
            </a:r>
          </a:p>
          <a:p>
            <a:pPr marL="0" indent="0">
              <a:buNone/>
            </a:pPr>
            <a:endParaRPr lang="en-US" sz="1600" dirty="0">
              <a:solidFill>
                <a:srgbClr val="71777D"/>
              </a:solidFill>
            </a:endParaRPr>
          </a:p>
          <a:p>
            <a:pPr marL="0" indent="0">
              <a:buNone/>
            </a:pPr>
            <a:r>
              <a:rPr lang="en-US" sz="1600" dirty="0">
                <a:solidFill>
                  <a:srgbClr val="71777D"/>
                </a:solidFill>
              </a:rPr>
              <a:t>WordPress is also one of the most popular Content Management Systems.</a:t>
            </a:r>
          </a:p>
          <a:p>
            <a:pPr marL="0" indent="0">
              <a:buNone/>
            </a:pPr>
            <a:endParaRPr lang="en-US" sz="1600" dirty="0">
              <a:solidFill>
                <a:srgbClr val="71777D"/>
              </a:solidFill>
            </a:endParaRPr>
          </a:p>
          <a:p>
            <a:pPr marL="0" indent="0">
              <a:buNone/>
            </a:pPr>
            <a:r>
              <a:rPr lang="en-US" sz="1600" dirty="0">
                <a:solidFill>
                  <a:srgbClr val="71777D"/>
                </a:solidFill>
              </a:rPr>
              <a:t>WordPress has thousands of plugins readily accessible to upload and integrate into a designer/WordPress user’s website.</a:t>
            </a:r>
          </a:p>
          <a:p>
            <a:pPr marL="0" indent="0">
              <a:buNone/>
            </a:pPr>
            <a:endParaRPr lang="en-US" sz="1600" dirty="0">
              <a:solidFill>
                <a:srgbClr val="71777D"/>
              </a:solidFill>
            </a:endParaRPr>
          </a:p>
          <a:p>
            <a:pPr marL="0" indent="0">
              <a:buNone/>
            </a:pPr>
            <a:endParaRPr lang="en-US" sz="800" dirty="0">
              <a:solidFill>
                <a:srgbClr val="71777D"/>
              </a:solidFill>
              <a:hlinkClick r:id="rId2"/>
            </a:endParaRPr>
          </a:p>
          <a:p>
            <a:pPr marL="0" indent="0">
              <a:buNone/>
            </a:pPr>
            <a:endParaRPr lang="en-US" sz="800" dirty="0">
              <a:solidFill>
                <a:srgbClr val="71777D"/>
              </a:solidFill>
              <a:hlinkClick r:id="rId2"/>
            </a:endParaRPr>
          </a:p>
          <a:p>
            <a:pPr marL="0" indent="0">
              <a:buNone/>
            </a:pPr>
            <a:endParaRPr lang="en-US" sz="800" dirty="0">
              <a:solidFill>
                <a:srgbClr val="71777D"/>
              </a:solidFill>
              <a:hlinkClick r:id="rId2"/>
            </a:endParaRPr>
          </a:p>
          <a:p>
            <a:pPr marL="0" indent="0">
              <a:buNone/>
            </a:pPr>
            <a:r>
              <a:rPr lang="en-US" sz="800" dirty="0">
                <a:solidFill>
                  <a:srgbClr val="71777D"/>
                </a:solidFill>
                <a:hlinkClick r:id="rId2"/>
              </a:rPr>
              <a:t>https://th.bing.com/th/id/R.e66b76e137f759fd68d00050aca72dd5?rik=0%2biQqYWO0I%2b1rw&amp;pid=ImgRaw&amp;r=0</a:t>
            </a:r>
            <a:r>
              <a:rPr lang="en-US" sz="800" dirty="0">
                <a:solidFill>
                  <a:srgbClr val="71777D"/>
                </a:solidFill>
              </a:rPr>
              <a:t> </a:t>
            </a:r>
          </a:p>
        </p:txBody>
      </p:sp>
      <p:pic>
        <p:nvPicPr>
          <p:cNvPr id="5" name="Content Placeholder 4">
            <a:extLst>
              <a:ext uri="{FF2B5EF4-FFF2-40B4-BE49-F238E27FC236}">
                <a16:creationId xmlns:a16="http://schemas.microsoft.com/office/drawing/2014/main" id="{9960C311-1D2D-F1FF-2A6C-5AD73EC32FE5}"/>
              </a:ext>
            </a:extLst>
          </p:cNvPr>
          <p:cNvPicPr>
            <a:picLocks noGrp="1" noChangeAspect="1"/>
          </p:cNvPicPr>
          <p:nvPr>
            <p:ph sz="half" idx="2"/>
          </p:nvPr>
        </p:nvPicPr>
        <p:blipFill>
          <a:blip r:embed="rId3"/>
          <a:stretch>
            <a:fillRect/>
          </a:stretch>
        </p:blipFill>
        <p:spPr>
          <a:xfrm>
            <a:off x="6505575" y="2496344"/>
            <a:ext cx="4514850" cy="3009900"/>
          </a:xfrm>
          <a:prstGeom prst="rect">
            <a:avLst/>
          </a:prstGeom>
        </p:spPr>
      </p:pic>
    </p:spTree>
    <p:extLst>
      <p:ext uri="{BB962C8B-B14F-4D97-AF65-F5344CB8AC3E}">
        <p14:creationId xmlns:p14="http://schemas.microsoft.com/office/powerpoint/2010/main" val="2998970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841</Words>
  <Application>Microsoft Office PowerPoint</Application>
  <PresentationFormat>Widescreen</PresentationFormat>
  <Paragraphs>99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Roboto</vt:lpstr>
      <vt:lpstr>Office Theme</vt:lpstr>
      <vt:lpstr>Module 1</vt:lpstr>
      <vt:lpstr>Table of contents</vt:lpstr>
      <vt:lpstr>What is the Internet</vt:lpstr>
      <vt:lpstr>Domain Names and what they stand for    </vt:lpstr>
      <vt:lpstr>Communications Protocols</vt:lpstr>
      <vt:lpstr>Categories Of Websites</vt:lpstr>
      <vt:lpstr>Popular Scripting Languages</vt:lpstr>
      <vt:lpstr>Content Management System </vt:lpstr>
      <vt:lpstr>WordPress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Thomas Seabloom</dc:creator>
  <cp:lastModifiedBy>Thomas Seabloom</cp:lastModifiedBy>
  <cp:revision>1</cp:revision>
  <dcterms:created xsi:type="dcterms:W3CDTF">2023-09-06T01:14:42Z</dcterms:created>
  <dcterms:modified xsi:type="dcterms:W3CDTF">2023-09-06T04:39:02Z</dcterms:modified>
</cp:coreProperties>
</file>