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67" r:id="rId3"/>
    <p:sldId id="257" r:id="rId4"/>
    <p:sldId id="258" r:id="rId5"/>
    <p:sldId id="268" r:id="rId6"/>
    <p:sldId id="259" r:id="rId7"/>
    <p:sldId id="260" r:id="rId8"/>
    <p:sldId id="261" r:id="rId9"/>
    <p:sldId id="262" r:id="rId10"/>
    <p:sldId id="264" r:id="rId11"/>
    <p:sldId id="263"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87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Seabloom" userId="dd071e4a477a4613" providerId="LiveId" clId="{17516645-62F9-4B71-8508-50C23CC16B58}"/>
    <pc:docChg chg="custSel modSld">
      <pc:chgData name="Andrew Seabloom" userId="dd071e4a477a4613" providerId="LiveId" clId="{17516645-62F9-4B71-8508-50C23CC16B58}" dt="2023-09-26T17:19:29.742" v="47" actId="20577"/>
      <pc:docMkLst>
        <pc:docMk/>
      </pc:docMkLst>
      <pc:sldChg chg="modSp mod">
        <pc:chgData name="Andrew Seabloom" userId="dd071e4a477a4613" providerId="LiveId" clId="{17516645-62F9-4B71-8508-50C23CC16B58}" dt="2023-09-26T17:02:16.260" v="44" actId="1076"/>
        <pc:sldMkLst>
          <pc:docMk/>
          <pc:sldMk cId="1924447320" sldId="256"/>
        </pc:sldMkLst>
        <pc:spChg chg="mod">
          <ac:chgData name="Andrew Seabloom" userId="dd071e4a477a4613" providerId="LiveId" clId="{17516645-62F9-4B71-8508-50C23CC16B58}" dt="2023-09-26T17:02:02.059" v="43" actId="20577"/>
          <ac:spMkLst>
            <pc:docMk/>
            <pc:sldMk cId="1924447320" sldId="256"/>
            <ac:spMk id="2" creationId="{BD9E61FD-4D95-C4AE-938F-CF9964F383E1}"/>
          </ac:spMkLst>
        </pc:spChg>
        <pc:picChg chg="mod">
          <ac:chgData name="Andrew Seabloom" userId="dd071e4a477a4613" providerId="LiveId" clId="{17516645-62F9-4B71-8508-50C23CC16B58}" dt="2023-09-26T17:02:16.260" v="44" actId="1076"/>
          <ac:picMkLst>
            <pc:docMk/>
            <pc:sldMk cId="1924447320" sldId="256"/>
            <ac:picMk id="4" creationId="{69E99C88-21AB-2892-5138-414C02994D9A}"/>
          </ac:picMkLst>
        </pc:picChg>
      </pc:sldChg>
      <pc:sldChg chg="modSp mod">
        <pc:chgData name="Andrew Seabloom" userId="dd071e4a477a4613" providerId="LiveId" clId="{17516645-62F9-4B71-8508-50C23CC16B58}" dt="2023-09-26T17:19:29.742" v="47" actId="20577"/>
        <pc:sldMkLst>
          <pc:docMk/>
          <pc:sldMk cId="1477794262" sldId="265"/>
        </pc:sldMkLst>
        <pc:spChg chg="mod">
          <ac:chgData name="Andrew Seabloom" userId="dd071e4a477a4613" providerId="LiveId" clId="{17516645-62F9-4B71-8508-50C23CC16B58}" dt="2023-09-26T17:19:29.742" v="47" actId="20577"/>
          <ac:spMkLst>
            <pc:docMk/>
            <pc:sldMk cId="1477794262" sldId="265"/>
            <ac:spMk id="3" creationId="{5E2DBCDC-EDF8-4A93-F2C8-E937F8C1D90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9/26/2023</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25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9/26/2023</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79119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9/26/2023</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28294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9/26/2023</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30561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9/26/2023</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81365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9/26/2023</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873686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9/26/2023</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09853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9/26/2023</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1820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9/26/2023</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07847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9/26/2023</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7051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9/26/2023</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237032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9/26/2023</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269638994"/>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ebhostingforstudents.com/"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hostinger.com/domain-name-search"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E524F2-C7AF-4466-BA99-09C19DE0D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9E99C88-21AB-2892-5138-414C02994D9A}"/>
              </a:ext>
            </a:extLst>
          </p:cNvPr>
          <p:cNvPicPr>
            <a:picLocks noChangeAspect="1"/>
          </p:cNvPicPr>
          <p:nvPr/>
        </p:nvPicPr>
        <p:blipFill rotWithShape="1">
          <a:blip r:embed="rId2"/>
          <a:srcRect t="3223" b="11550"/>
          <a:stretch/>
        </p:blipFill>
        <p:spPr>
          <a:xfrm>
            <a:off x="8314" y="83127"/>
            <a:ext cx="12191979" cy="6858004"/>
          </a:xfrm>
          <a:prstGeom prst="rect">
            <a:avLst/>
          </a:prstGeom>
        </p:spPr>
      </p:pic>
      <p:sp>
        <p:nvSpPr>
          <p:cNvPr id="11" name="Freeform: Shape 10">
            <a:extLst>
              <a:ext uri="{FF2B5EF4-FFF2-40B4-BE49-F238E27FC236}">
                <a16:creationId xmlns:a16="http://schemas.microsoft.com/office/drawing/2014/main" id="{904E317E-14BB-4200-84F3-2064B4C97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3854" y="1544347"/>
            <a:ext cx="4676439" cy="5313651"/>
          </a:xfrm>
          <a:custGeom>
            <a:avLst/>
            <a:gdLst>
              <a:gd name="connsiteX0" fmla="*/ 6846874 w 6846874"/>
              <a:gd name="connsiteY0" fmla="*/ 3021586 h 3021586"/>
              <a:gd name="connsiteX1" fmla="*/ 0 w 6846874"/>
              <a:gd name="connsiteY1" fmla="*/ 3021585 h 3021586"/>
              <a:gd name="connsiteX2" fmla="*/ 3399286 w 6846874"/>
              <a:gd name="connsiteY2" fmla="*/ 0 h 3021586"/>
              <a:gd name="connsiteX0" fmla="*/ 6846874 w 6846874"/>
              <a:gd name="connsiteY0" fmla="*/ 3016405 h 3016405"/>
              <a:gd name="connsiteX1" fmla="*/ 0 w 6846874"/>
              <a:gd name="connsiteY1" fmla="*/ 3016404 h 3016405"/>
              <a:gd name="connsiteX2" fmla="*/ 3425190 w 6846874"/>
              <a:gd name="connsiteY2" fmla="*/ 0 h 3016405"/>
              <a:gd name="connsiteX3" fmla="*/ 6846874 w 6846874"/>
              <a:gd name="connsiteY3" fmla="*/ 3016405 h 3016405"/>
              <a:gd name="connsiteX0" fmla="*/ 6846874 w 6846874"/>
              <a:gd name="connsiteY0" fmla="*/ 3055286 h 3055286"/>
              <a:gd name="connsiteX1" fmla="*/ 0 w 6846874"/>
              <a:gd name="connsiteY1" fmla="*/ 3055285 h 3055286"/>
              <a:gd name="connsiteX2" fmla="*/ 3425190 w 6846874"/>
              <a:gd name="connsiteY2" fmla="*/ 0 h 3055286"/>
              <a:gd name="connsiteX3" fmla="*/ 6846874 w 6846874"/>
              <a:gd name="connsiteY3" fmla="*/ 3055286 h 3055286"/>
              <a:gd name="connsiteX0" fmla="*/ 6846874 w 6846874"/>
              <a:gd name="connsiteY0" fmla="*/ 5422604 h 5422604"/>
              <a:gd name="connsiteX1" fmla="*/ 0 w 6846874"/>
              <a:gd name="connsiteY1" fmla="*/ 5422603 h 5422604"/>
              <a:gd name="connsiteX2" fmla="*/ 6839561 w 6846874"/>
              <a:gd name="connsiteY2" fmla="*/ 0 h 5422604"/>
              <a:gd name="connsiteX3" fmla="*/ 6846874 w 6846874"/>
              <a:gd name="connsiteY3" fmla="*/ 5422604 h 5422604"/>
            </a:gdLst>
            <a:ahLst/>
            <a:cxnLst>
              <a:cxn ang="0">
                <a:pos x="connsiteX0" y="connsiteY0"/>
              </a:cxn>
              <a:cxn ang="0">
                <a:pos x="connsiteX1" y="connsiteY1"/>
              </a:cxn>
              <a:cxn ang="0">
                <a:pos x="connsiteX2" y="connsiteY2"/>
              </a:cxn>
              <a:cxn ang="0">
                <a:pos x="connsiteX3" y="connsiteY3"/>
              </a:cxn>
            </a:cxnLst>
            <a:rect l="l" t="t" r="r" b="b"/>
            <a:pathLst>
              <a:path w="6846874" h="5422604">
                <a:moveTo>
                  <a:pt x="6846874" y="5422604"/>
                </a:moveTo>
                <a:lnTo>
                  <a:pt x="0" y="5422603"/>
                </a:lnTo>
                <a:lnTo>
                  <a:pt x="6839561" y="0"/>
                </a:lnTo>
                <a:cubicBezTo>
                  <a:pt x="6841999" y="1807535"/>
                  <a:pt x="6844436" y="3615069"/>
                  <a:pt x="6846874" y="5422604"/>
                </a:cubicBez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1DF94A24-8152-43C5-86F3-5CC95D809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D9E61FD-4D95-C4AE-938F-CF9964F383E1}"/>
              </a:ext>
            </a:extLst>
          </p:cNvPr>
          <p:cNvSpPr>
            <a:spLocks noGrp="1"/>
          </p:cNvSpPr>
          <p:nvPr>
            <p:ph type="ctrTitle"/>
          </p:nvPr>
        </p:nvSpPr>
        <p:spPr>
          <a:xfrm>
            <a:off x="1143000" y="1181101"/>
            <a:ext cx="4953000" cy="2247899"/>
          </a:xfrm>
        </p:spPr>
        <p:txBody>
          <a:bodyPr anchor="t">
            <a:normAutofit fontScale="90000"/>
          </a:bodyPr>
          <a:lstStyle/>
          <a:p>
            <a:pPr>
              <a:lnSpc>
                <a:spcPct val="90000"/>
              </a:lnSpc>
            </a:pPr>
            <a:r>
              <a:rPr lang="en-US" sz="3700" dirty="0">
                <a:solidFill>
                  <a:srgbClr val="FFFFFF"/>
                </a:solidFill>
              </a:rPr>
              <a:t>Module II Team Presentation</a:t>
            </a:r>
            <a:br>
              <a:rPr lang="en-US" sz="3700" dirty="0">
                <a:solidFill>
                  <a:srgbClr val="FFFFFF"/>
                </a:solidFill>
              </a:rPr>
            </a:br>
            <a:br>
              <a:rPr lang="en-US" sz="3700" dirty="0">
                <a:solidFill>
                  <a:srgbClr val="FFFFFF"/>
                </a:solidFill>
              </a:rPr>
            </a:br>
            <a:r>
              <a:rPr lang="en-US" sz="1600" b="1" dirty="0">
                <a:solidFill>
                  <a:srgbClr val="FFFFFF"/>
                </a:solidFill>
              </a:rPr>
              <a:t>By: Andrew Seabloom, Carissa </a:t>
            </a:r>
            <a:r>
              <a:rPr lang="en-US" sz="1600" b="1" dirty="0" err="1">
                <a:solidFill>
                  <a:srgbClr val="FFFFFF"/>
                </a:solidFill>
              </a:rPr>
              <a:t>kujawa</a:t>
            </a:r>
            <a:r>
              <a:rPr lang="en-US" sz="1600" b="1" dirty="0">
                <a:solidFill>
                  <a:srgbClr val="FFFFFF"/>
                </a:solidFill>
              </a:rPr>
              <a:t> and Danni brown</a:t>
            </a:r>
            <a:endParaRPr lang="en-US" sz="1600" dirty="0">
              <a:solidFill>
                <a:srgbClr val="FFFFFF"/>
              </a:solidFill>
            </a:endParaRPr>
          </a:p>
        </p:txBody>
      </p:sp>
      <p:sp>
        <p:nvSpPr>
          <p:cNvPr id="3" name="Subtitle 2">
            <a:extLst>
              <a:ext uri="{FF2B5EF4-FFF2-40B4-BE49-F238E27FC236}">
                <a16:creationId xmlns:a16="http://schemas.microsoft.com/office/drawing/2014/main" id="{669AE65A-3EF5-DE8C-2786-113A5D0A4402}"/>
              </a:ext>
            </a:extLst>
          </p:cNvPr>
          <p:cNvSpPr>
            <a:spLocks noGrp="1"/>
          </p:cNvSpPr>
          <p:nvPr>
            <p:ph type="subTitle" idx="1"/>
          </p:nvPr>
        </p:nvSpPr>
        <p:spPr>
          <a:xfrm>
            <a:off x="1143001" y="4093232"/>
            <a:ext cx="2858548" cy="1728728"/>
          </a:xfrm>
        </p:spPr>
        <p:txBody>
          <a:bodyPr anchor="b">
            <a:normAutofit/>
          </a:bodyPr>
          <a:lstStyle/>
          <a:p>
            <a:r>
              <a:rPr lang="en-US" dirty="0">
                <a:solidFill>
                  <a:srgbClr val="FFFFFF"/>
                </a:solidFill>
              </a:rPr>
              <a:t>What we have learned so far</a:t>
            </a:r>
          </a:p>
        </p:txBody>
      </p:sp>
    </p:spTree>
    <p:extLst>
      <p:ext uri="{BB962C8B-B14F-4D97-AF65-F5344CB8AC3E}">
        <p14:creationId xmlns:p14="http://schemas.microsoft.com/office/powerpoint/2010/main" val="1924447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7096D-8180-D4EA-C0B2-CD98E3D1087F}"/>
              </a:ext>
            </a:extLst>
          </p:cNvPr>
          <p:cNvSpPr>
            <a:spLocks noGrp="1"/>
          </p:cNvSpPr>
          <p:nvPr>
            <p:ph type="title"/>
          </p:nvPr>
        </p:nvSpPr>
        <p:spPr>
          <a:xfrm>
            <a:off x="1143000" y="987425"/>
            <a:ext cx="3932237" cy="2577761"/>
          </a:xfrm>
        </p:spPr>
        <p:txBody>
          <a:bodyPr>
            <a:normAutofit/>
          </a:bodyPr>
          <a:lstStyle/>
          <a:p>
            <a:r>
              <a:rPr lang="en-US" dirty="0"/>
              <a:t>10</a:t>
            </a:r>
            <a:br>
              <a:rPr lang="en-US" dirty="0"/>
            </a:br>
            <a:r>
              <a:rPr lang="en-US" dirty="0"/>
              <a:t>Content Management systems (</a:t>
            </a:r>
            <a:r>
              <a:rPr lang="en-US" dirty="0" err="1"/>
              <a:t>cms</a:t>
            </a:r>
            <a:r>
              <a:rPr lang="en-US" dirty="0"/>
              <a:t>)</a:t>
            </a:r>
            <a:br>
              <a:rPr lang="en-US" dirty="0"/>
            </a:br>
            <a:br>
              <a:rPr lang="en-US" dirty="0"/>
            </a:br>
            <a:endParaRPr lang="en-US" dirty="0"/>
          </a:p>
        </p:txBody>
      </p:sp>
      <p:sp>
        <p:nvSpPr>
          <p:cNvPr id="3" name="Content Placeholder 2">
            <a:extLst>
              <a:ext uri="{FF2B5EF4-FFF2-40B4-BE49-F238E27FC236}">
                <a16:creationId xmlns:a16="http://schemas.microsoft.com/office/drawing/2014/main" id="{403D9422-200B-49F9-1BF4-CE7B60C34245}"/>
              </a:ext>
            </a:extLst>
          </p:cNvPr>
          <p:cNvSpPr>
            <a:spLocks noGrp="1"/>
          </p:cNvSpPr>
          <p:nvPr>
            <p:ph idx="1"/>
          </p:nvPr>
        </p:nvSpPr>
        <p:spPr/>
        <p:txBody>
          <a:bodyPr>
            <a:normAutofit/>
          </a:bodyPr>
          <a:lstStyle/>
          <a:p>
            <a:pPr marL="0" indent="0">
              <a:buNone/>
            </a:pPr>
            <a:endParaRPr lang="en-US" sz="1600" dirty="0"/>
          </a:p>
          <a:p>
            <a:pPr marL="0" indent="0">
              <a:buNone/>
            </a:pPr>
            <a:r>
              <a:rPr lang="en-US" sz="1600" dirty="0"/>
              <a:t>A content management system is software or a set of related programs that are used to simplify the process of creating and managing digital content.</a:t>
            </a:r>
          </a:p>
          <a:p>
            <a:pPr marL="0" indent="0">
              <a:buNone/>
            </a:pPr>
            <a:r>
              <a:rPr lang="en-US" sz="1600" dirty="0"/>
              <a:t>CMS’s are typically used for Enterprise Content Management (ECM) and Web Content Management (WCM)</a:t>
            </a:r>
          </a:p>
          <a:p>
            <a:pPr marL="0" indent="0">
              <a:buNone/>
            </a:pPr>
            <a:r>
              <a:rPr lang="en-US" sz="1600" dirty="0"/>
              <a:t>An ECM facilitates collaboration in the workplace by integrating document management, digital asset management, and records retention functionalities. </a:t>
            </a:r>
          </a:p>
          <a:p>
            <a:pPr marL="0" indent="0">
              <a:buNone/>
            </a:pPr>
            <a:r>
              <a:rPr lang="en-US" sz="1600" dirty="0"/>
              <a:t>Also providing the end users with role-based access to the organization’s digital assets. </a:t>
            </a:r>
          </a:p>
          <a:p>
            <a:pPr marL="0" indent="0">
              <a:buNone/>
            </a:pPr>
            <a:endParaRPr lang="en-US" sz="1200" dirty="0"/>
          </a:p>
        </p:txBody>
      </p:sp>
      <p:sp>
        <p:nvSpPr>
          <p:cNvPr id="4" name="Text Placeholder 3">
            <a:extLst>
              <a:ext uri="{FF2B5EF4-FFF2-40B4-BE49-F238E27FC236}">
                <a16:creationId xmlns:a16="http://schemas.microsoft.com/office/drawing/2014/main" id="{FDFBBB11-FBCD-F0B8-AB0F-A8926CCD8E68}"/>
              </a:ext>
            </a:extLst>
          </p:cNvPr>
          <p:cNvSpPr>
            <a:spLocks noGrp="1"/>
          </p:cNvSpPr>
          <p:nvPr>
            <p:ph type="body" sz="half" idx="2"/>
          </p:nvPr>
        </p:nvSpPr>
        <p:spPr/>
        <p:txBody>
          <a:bodyPr/>
          <a:lstStyle/>
          <a:p>
            <a:r>
              <a:rPr lang="en-US" dirty="0"/>
              <a:t>A piece of software like </a:t>
            </a:r>
            <a:r>
              <a:rPr lang="en-US" dirty="0" err="1"/>
              <a:t>wordpress</a:t>
            </a:r>
            <a:r>
              <a:rPr lang="en-US" dirty="0"/>
              <a:t>, that lets the user easily add and edit content on a site without using a  code.</a:t>
            </a:r>
          </a:p>
          <a:p>
            <a:r>
              <a:rPr lang="en-US" dirty="0"/>
              <a:t>CMS usually uses a database to store content behind the scenes</a:t>
            </a:r>
          </a:p>
        </p:txBody>
      </p:sp>
    </p:spTree>
    <p:extLst>
      <p:ext uri="{BB962C8B-B14F-4D97-AF65-F5344CB8AC3E}">
        <p14:creationId xmlns:p14="http://schemas.microsoft.com/office/powerpoint/2010/main" val="2936090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B72A-4112-659A-9EE0-1CAA8B0B7A9A}"/>
              </a:ext>
            </a:extLst>
          </p:cNvPr>
          <p:cNvSpPr>
            <a:spLocks noGrp="1"/>
          </p:cNvSpPr>
          <p:nvPr>
            <p:ph type="title"/>
          </p:nvPr>
        </p:nvSpPr>
        <p:spPr>
          <a:xfrm>
            <a:off x="1143000" y="989013"/>
            <a:ext cx="3932237" cy="2576173"/>
          </a:xfrm>
        </p:spPr>
        <p:txBody>
          <a:bodyPr/>
          <a:lstStyle/>
          <a:p>
            <a:r>
              <a:rPr lang="en-US" dirty="0"/>
              <a:t>11</a:t>
            </a:r>
            <a:br>
              <a:rPr lang="en-US" dirty="0"/>
            </a:br>
            <a:br>
              <a:rPr lang="en-US" dirty="0"/>
            </a:br>
            <a:r>
              <a:rPr lang="en-US" dirty="0"/>
              <a:t>Web hosting</a:t>
            </a:r>
            <a:br>
              <a:rPr lang="en-US" dirty="0"/>
            </a:br>
            <a:r>
              <a:rPr lang="en-US" dirty="0"/>
              <a:t>Control panel</a:t>
            </a:r>
            <a:br>
              <a:rPr lang="en-US" dirty="0"/>
            </a:br>
            <a:br>
              <a:rPr lang="en-US" dirty="0"/>
            </a:br>
            <a:endParaRPr lang="en-US" dirty="0"/>
          </a:p>
        </p:txBody>
      </p:sp>
      <p:pic>
        <p:nvPicPr>
          <p:cNvPr id="6" name="Content Placeholder 5" descr="A screenshot of a computer&#10;&#10;Description automatically generated">
            <a:extLst>
              <a:ext uri="{FF2B5EF4-FFF2-40B4-BE49-F238E27FC236}">
                <a16:creationId xmlns:a16="http://schemas.microsoft.com/office/drawing/2014/main" id="{4CE88CF4-48BD-E594-E5C1-C66735E8E2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400" y="1404594"/>
            <a:ext cx="6231118" cy="4464393"/>
          </a:xfrm>
        </p:spPr>
      </p:pic>
      <p:sp>
        <p:nvSpPr>
          <p:cNvPr id="4" name="Text Placeholder 3">
            <a:extLst>
              <a:ext uri="{FF2B5EF4-FFF2-40B4-BE49-F238E27FC236}">
                <a16:creationId xmlns:a16="http://schemas.microsoft.com/office/drawing/2014/main" id="{1FC3A6EC-6EA9-DE6D-F164-88F6F8FF8D77}"/>
              </a:ext>
            </a:extLst>
          </p:cNvPr>
          <p:cNvSpPr>
            <a:spLocks noGrp="1"/>
          </p:cNvSpPr>
          <p:nvPr>
            <p:ph type="body" sz="half" idx="2"/>
          </p:nvPr>
        </p:nvSpPr>
        <p:spPr/>
        <p:txBody>
          <a:bodyPr/>
          <a:lstStyle/>
          <a:p>
            <a:r>
              <a:rPr lang="en-US" dirty="0"/>
              <a:t>A control panel is the tool that allows the user to access software like </a:t>
            </a:r>
            <a:r>
              <a:rPr lang="en-US" dirty="0" err="1"/>
              <a:t>wordpress</a:t>
            </a:r>
            <a:r>
              <a:rPr lang="en-US" dirty="0"/>
              <a:t>, manage files, setup linked email accounts, and add additional domain names. </a:t>
            </a:r>
            <a:r>
              <a:rPr lang="en-US" dirty="0" err="1"/>
              <a:t>Cpanel</a:t>
            </a:r>
            <a:r>
              <a:rPr lang="en-US" dirty="0"/>
              <a:t> is an industry standard.</a:t>
            </a:r>
          </a:p>
        </p:txBody>
      </p:sp>
    </p:spTree>
    <p:extLst>
      <p:ext uri="{BB962C8B-B14F-4D97-AF65-F5344CB8AC3E}">
        <p14:creationId xmlns:p14="http://schemas.microsoft.com/office/powerpoint/2010/main" val="4134910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9A2BD-3B6F-7807-7C72-21A752DEAB18}"/>
              </a:ext>
            </a:extLst>
          </p:cNvPr>
          <p:cNvSpPr>
            <a:spLocks noGrp="1"/>
          </p:cNvSpPr>
          <p:nvPr>
            <p:ph type="title"/>
          </p:nvPr>
        </p:nvSpPr>
        <p:spPr>
          <a:xfrm>
            <a:off x="1143000" y="987425"/>
            <a:ext cx="3932237" cy="2577761"/>
          </a:xfrm>
        </p:spPr>
        <p:txBody>
          <a:bodyPr>
            <a:normAutofit fontScale="90000"/>
          </a:bodyPr>
          <a:lstStyle/>
          <a:p>
            <a:r>
              <a:rPr lang="en-US" dirty="0"/>
              <a:t>12</a:t>
            </a:r>
            <a:br>
              <a:rPr lang="en-US" dirty="0"/>
            </a:br>
            <a:br>
              <a:rPr lang="en-US" dirty="0"/>
            </a:br>
            <a:r>
              <a:rPr lang="en-US" dirty="0"/>
              <a:t>Hacking and security</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5E2DBCDC-EDF8-4A93-F2C8-E937F8C1D90E}"/>
              </a:ext>
            </a:extLst>
          </p:cNvPr>
          <p:cNvSpPr>
            <a:spLocks noGrp="1"/>
          </p:cNvSpPr>
          <p:nvPr>
            <p:ph idx="1"/>
          </p:nvPr>
        </p:nvSpPr>
        <p:spPr/>
        <p:txBody>
          <a:bodyPr>
            <a:normAutofit lnSpcReduction="10000"/>
          </a:bodyPr>
          <a:lstStyle/>
          <a:p>
            <a:pPr marL="0" indent="0">
              <a:buNone/>
            </a:pPr>
            <a:r>
              <a:rPr lang="en-US" sz="1600" dirty="0"/>
              <a:t>The majority of website breaches are not to try and steal your data or deface your website. Instead, they attempt to use our server as an email relay for spam. Or to setup a temporary web server to serve files of an illegal nature.</a:t>
            </a:r>
          </a:p>
          <a:p>
            <a:pPr marL="0" indent="0">
              <a:buNone/>
            </a:pPr>
            <a:r>
              <a:rPr lang="en-US" sz="1600" dirty="0"/>
              <a:t>Google quarantines about 10000 websites per day with its safe browsing technology.</a:t>
            </a:r>
          </a:p>
          <a:p>
            <a:pPr marL="0" indent="0">
              <a:buNone/>
            </a:pPr>
            <a:r>
              <a:rPr lang="en-US" sz="1600" dirty="0"/>
              <a:t>Sites get hacked by:</a:t>
            </a:r>
          </a:p>
          <a:p>
            <a:pPr marL="0" indent="0">
              <a:buNone/>
            </a:pPr>
            <a:r>
              <a:rPr lang="en-US" sz="1400" dirty="0"/>
              <a:t>Brute force, hackers attempt to match or break the login code</a:t>
            </a:r>
          </a:p>
          <a:p>
            <a:pPr marL="0" indent="0">
              <a:buNone/>
            </a:pPr>
            <a:r>
              <a:rPr lang="en-US" sz="1400" dirty="0"/>
              <a:t>Social Engineering, Phishing pages designed to capture a person’s username and password</a:t>
            </a:r>
          </a:p>
          <a:p>
            <a:pPr marL="0" indent="0">
              <a:buNone/>
            </a:pPr>
            <a:r>
              <a:rPr lang="en-US" sz="1400" dirty="0"/>
              <a:t>Cross Site Scripting, the attacker tries to intercept the user credentials via their own browser</a:t>
            </a:r>
          </a:p>
          <a:p>
            <a:pPr marL="0" indent="0">
              <a:buNone/>
            </a:pPr>
            <a:r>
              <a:rPr lang="en-US" sz="1400" dirty="0"/>
              <a:t>Man In The Middle Attack, Attackers incepts user credentials while working via an unsecure network. Credentials are transferred from one point to another via plain text</a:t>
            </a:r>
            <a:endParaRPr lang="en-US" sz="1600" dirty="0"/>
          </a:p>
          <a:p>
            <a:pPr marL="0" indent="0">
              <a:buNone/>
            </a:pPr>
            <a:endParaRPr lang="en-US" sz="1600" dirty="0"/>
          </a:p>
        </p:txBody>
      </p:sp>
      <p:sp>
        <p:nvSpPr>
          <p:cNvPr id="4" name="Text Placeholder 3">
            <a:extLst>
              <a:ext uri="{FF2B5EF4-FFF2-40B4-BE49-F238E27FC236}">
                <a16:creationId xmlns:a16="http://schemas.microsoft.com/office/drawing/2014/main" id="{F338A626-A055-05D7-DBD5-ED8DAE9FA9FE}"/>
              </a:ext>
            </a:extLst>
          </p:cNvPr>
          <p:cNvSpPr>
            <a:spLocks noGrp="1"/>
          </p:cNvSpPr>
          <p:nvPr>
            <p:ph type="body" sz="half" idx="2"/>
          </p:nvPr>
        </p:nvSpPr>
        <p:spPr/>
        <p:txBody>
          <a:bodyPr/>
          <a:lstStyle/>
          <a:p>
            <a:r>
              <a:rPr lang="en-US" dirty="0"/>
              <a:t>Identifying and then exploiting the weakness in a computer system.</a:t>
            </a:r>
          </a:p>
          <a:p>
            <a:r>
              <a:rPr lang="en-US" dirty="0"/>
              <a:t>Hackers usually are skilled computer programmers with knowledge of computing security.</a:t>
            </a:r>
          </a:p>
        </p:txBody>
      </p:sp>
    </p:spTree>
    <p:extLst>
      <p:ext uri="{BB962C8B-B14F-4D97-AF65-F5344CB8AC3E}">
        <p14:creationId xmlns:p14="http://schemas.microsoft.com/office/powerpoint/2010/main" val="1477794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8AC6-374F-6ADE-C241-0F5F8D632322}"/>
              </a:ext>
            </a:extLst>
          </p:cNvPr>
          <p:cNvSpPr>
            <a:spLocks noGrp="1"/>
          </p:cNvSpPr>
          <p:nvPr>
            <p:ph type="title"/>
          </p:nvPr>
        </p:nvSpPr>
        <p:spPr>
          <a:xfrm>
            <a:off x="1143000" y="989013"/>
            <a:ext cx="3932237" cy="2576173"/>
          </a:xfrm>
        </p:spPr>
        <p:txBody>
          <a:bodyPr/>
          <a:lstStyle/>
          <a:p>
            <a:r>
              <a:rPr lang="en-US" dirty="0"/>
              <a:t>13</a:t>
            </a:r>
            <a:br>
              <a:rPr lang="en-US" dirty="0"/>
            </a:br>
            <a:br>
              <a:rPr lang="en-US" dirty="0"/>
            </a:br>
            <a:r>
              <a:rPr lang="en-US" dirty="0"/>
              <a:t>Webhosting and </a:t>
            </a:r>
            <a:r>
              <a:rPr lang="en-US" dirty="0" err="1"/>
              <a:t>wordpress</a:t>
            </a:r>
            <a:r>
              <a:rPr lang="en-US" dirty="0"/>
              <a:t> setup</a:t>
            </a:r>
            <a:br>
              <a:rPr lang="en-US" dirty="0"/>
            </a:br>
            <a:br>
              <a:rPr lang="en-US" dirty="0"/>
            </a:br>
            <a:endParaRPr lang="en-US" dirty="0"/>
          </a:p>
        </p:txBody>
      </p:sp>
      <p:sp>
        <p:nvSpPr>
          <p:cNvPr id="4" name="Text Placeholder 3">
            <a:extLst>
              <a:ext uri="{FF2B5EF4-FFF2-40B4-BE49-F238E27FC236}">
                <a16:creationId xmlns:a16="http://schemas.microsoft.com/office/drawing/2014/main" id="{BA73C57E-9BC0-ED63-28A7-6778C65BC695}"/>
              </a:ext>
            </a:extLst>
          </p:cNvPr>
          <p:cNvSpPr>
            <a:spLocks noGrp="1"/>
          </p:cNvSpPr>
          <p:nvPr>
            <p:ph type="body" sz="half" idx="2"/>
          </p:nvPr>
        </p:nvSpPr>
        <p:spPr/>
        <p:txBody>
          <a:bodyPr>
            <a:normAutofit fontScale="92500" lnSpcReduction="20000"/>
          </a:bodyPr>
          <a:lstStyle/>
          <a:p>
            <a:r>
              <a:rPr lang="en-US" dirty="0"/>
              <a:t>In addition to learning about all that is mentioned we also setup our web hosting accounts and activated them.</a:t>
            </a:r>
          </a:p>
          <a:p>
            <a:r>
              <a:rPr lang="en-US" dirty="0"/>
              <a:t> After activation we installed </a:t>
            </a:r>
            <a:r>
              <a:rPr lang="en-US" dirty="0" err="1"/>
              <a:t>wordpress</a:t>
            </a:r>
            <a:r>
              <a:rPr lang="en-US" dirty="0"/>
              <a:t> on our </a:t>
            </a:r>
            <a:r>
              <a:rPr lang="en-US" dirty="0" err="1"/>
              <a:t>Cpanel</a:t>
            </a:r>
            <a:r>
              <a:rPr lang="en-US" dirty="0"/>
              <a:t>. </a:t>
            </a:r>
          </a:p>
          <a:p>
            <a:r>
              <a:rPr lang="en-US" dirty="0"/>
              <a:t>With </a:t>
            </a:r>
            <a:r>
              <a:rPr lang="en-US" dirty="0" err="1"/>
              <a:t>wordpress</a:t>
            </a:r>
            <a:r>
              <a:rPr lang="en-US" dirty="0"/>
              <a:t> installed we made our very first blog posts and adjusted the themes of our websites.</a:t>
            </a:r>
          </a:p>
        </p:txBody>
      </p:sp>
      <p:pic>
        <p:nvPicPr>
          <p:cNvPr id="10" name="Content Placeholder 9" descr="A screenshot of a computer">
            <a:extLst>
              <a:ext uri="{FF2B5EF4-FFF2-40B4-BE49-F238E27FC236}">
                <a16:creationId xmlns:a16="http://schemas.microsoft.com/office/drawing/2014/main" id="{CBD967B0-8F82-5AC4-9724-F5FAEC6652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688" y="1230745"/>
            <a:ext cx="5421312" cy="4396509"/>
          </a:xfrm>
        </p:spPr>
      </p:pic>
    </p:spTree>
    <p:extLst>
      <p:ext uri="{BB962C8B-B14F-4D97-AF65-F5344CB8AC3E}">
        <p14:creationId xmlns:p14="http://schemas.microsoft.com/office/powerpoint/2010/main" val="566851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49036-5FD5-39E6-AFCC-9BAD85C30BB2}"/>
              </a:ext>
            </a:extLst>
          </p:cNvPr>
          <p:cNvSpPr>
            <a:spLocks noGrp="1"/>
          </p:cNvSpPr>
          <p:nvPr>
            <p:ph type="title"/>
          </p:nvPr>
        </p:nvSpPr>
        <p:spPr/>
        <p:txBody>
          <a:bodyPr/>
          <a:lstStyle/>
          <a:p>
            <a:pPr algn="ctr"/>
            <a:r>
              <a:rPr lang="en-US" dirty="0"/>
              <a:t>Table of Contents</a:t>
            </a:r>
          </a:p>
        </p:txBody>
      </p:sp>
      <p:sp>
        <p:nvSpPr>
          <p:cNvPr id="4" name="Content Placeholder 3">
            <a:extLst>
              <a:ext uri="{FF2B5EF4-FFF2-40B4-BE49-F238E27FC236}">
                <a16:creationId xmlns:a16="http://schemas.microsoft.com/office/drawing/2014/main" id="{A3575ED1-F0A9-F085-7B4D-8B8C5E38EE1C}"/>
              </a:ext>
            </a:extLst>
          </p:cNvPr>
          <p:cNvSpPr>
            <a:spLocks noGrp="1"/>
          </p:cNvSpPr>
          <p:nvPr>
            <p:ph sz="half" idx="1"/>
          </p:nvPr>
        </p:nvSpPr>
        <p:spPr/>
        <p:txBody>
          <a:bodyPr>
            <a:normAutofit/>
          </a:bodyPr>
          <a:lstStyle/>
          <a:p>
            <a:pPr marL="0" indent="0">
              <a:buNone/>
            </a:pPr>
            <a:endParaRPr lang="en-US" sz="1600" dirty="0"/>
          </a:p>
          <a:p>
            <a:pPr marL="0" indent="0">
              <a:buNone/>
            </a:pPr>
            <a:r>
              <a:rPr lang="en-US" sz="1600" dirty="0"/>
              <a:t>Intro to Webhosting For Students	3</a:t>
            </a:r>
          </a:p>
          <a:p>
            <a:pPr marL="0" indent="0">
              <a:buNone/>
            </a:pPr>
            <a:endParaRPr lang="en-US" sz="1600" dirty="0"/>
          </a:p>
          <a:p>
            <a:pPr marL="0" indent="0">
              <a:buNone/>
            </a:pPr>
            <a:r>
              <a:rPr lang="en-US" sz="1600" dirty="0"/>
              <a:t>What Is a Domain			4</a:t>
            </a:r>
          </a:p>
          <a:p>
            <a:pPr marL="0" indent="0">
              <a:buNone/>
            </a:pPr>
            <a:endParaRPr lang="en-US" sz="1600" dirty="0"/>
          </a:p>
          <a:p>
            <a:pPr marL="0" indent="0">
              <a:buNone/>
            </a:pPr>
            <a:r>
              <a:rPr lang="en-US" sz="1600" dirty="0"/>
              <a:t>4 Types Of Webhosting Servers		5</a:t>
            </a:r>
          </a:p>
          <a:p>
            <a:pPr marL="0" indent="0">
              <a:buNone/>
            </a:pPr>
            <a:r>
              <a:rPr lang="en-US" sz="1600" dirty="0"/>
              <a:t>Shared      pg6                     Cloud                 pg7                                  Virtual      pg8              Dedicated                 pg9</a:t>
            </a:r>
          </a:p>
          <a:p>
            <a:pPr marL="0" indent="0">
              <a:buNone/>
            </a:pPr>
            <a:endParaRPr lang="en-US" sz="1600" dirty="0"/>
          </a:p>
        </p:txBody>
      </p:sp>
      <p:sp>
        <p:nvSpPr>
          <p:cNvPr id="5" name="Content Placeholder 4">
            <a:extLst>
              <a:ext uri="{FF2B5EF4-FFF2-40B4-BE49-F238E27FC236}">
                <a16:creationId xmlns:a16="http://schemas.microsoft.com/office/drawing/2014/main" id="{ED85A2AD-6D23-5CEB-A077-E950D57C8C73}"/>
              </a:ext>
            </a:extLst>
          </p:cNvPr>
          <p:cNvSpPr>
            <a:spLocks noGrp="1"/>
          </p:cNvSpPr>
          <p:nvPr>
            <p:ph sz="half" idx="2"/>
          </p:nvPr>
        </p:nvSpPr>
        <p:spPr/>
        <p:txBody>
          <a:bodyPr/>
          <a:lstStyle/>
          <a:p>
            <a:pPr marL="0" indent="0">
              <a:buNone/>
            </a:pPr>
            <a:r>
              <a:rPr lang="en-US" sz="1600" dirty="0"/>
              <a:t>Content Management System		10</a:t>
            </a:r>
          </a:p>
          <a:p>
            <a:pPr marL="0" indent="0">
              <a:buNone/>
            </a:pPr>
            <a:endParaRPr lang="en-US" sz="1600" dirty="0"/>
          </a:p>
          <a:p>
            <a:pPr marL="0" indent="0">
              <a:buNone/>
            </a:pPr>
            <a:r>
              <a:rPr lang="en-US" sz="1600" dirty="0"/>
              <a:t>Webhosting Control Panel		11</a:t>
            </a:r>
          </a:p>
          <a:p>
            <a:pPr marL="0" indent="0">
              <a:buNone/>
            </a:pPr>
            <a:endParaRPr lang="en-US" sz="1600" dirty="0"/>
          </a:p>
          <a:p>
            <a:pPr marL="0" indent="0">
              <a:buNone/>
            </a:pPr>
            <a:r>
              <a:rPr lang="en-US" sz="1600" dirty="0"/>
              <a:t>Hacking and security		12</a:t>
            </a:r>
          </a:p>
          <a:p>
            <a:pPr marL="0" indent="0">
              <a:buNone/>
            </a:pPr>
            <a:endParaRPr lang="en-US" sz="1600" dirty="0"/>
          </a:p>
          <a:p>
            <a:pPr marL="0" indent="0">
              <a:buNone/>
            </a:pPr>
            <a:r>
              <a:rPr lang="en-US" sz="1600" dirty="0"/>
              <a:t>Webhosting WordPress Setup		13</a:t>
            </a:r>
          </a:p>
          <a:p>
            <a:pPr marL="0" indent="0">
              <a:buNone/>
            </a:pPr>
            <a:endParaRPr lang="en-US" sz="16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38797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794E7D-40FF-B6FB-C04A-9E4527F9DAAB}"/>
              </a:ext>
            </a:extLst>
          </p:cNvPr>
          <p:cNvSpPr>
            <a:spLocks noGrp="1"/>
          </p:cNvSpPr>
          <p:nvPr>
            <p:ph type="title"/>
          </p:nvPr>
        </p:nvSpPr>
        <p:spPr>
          <a:xfrm>
            <a:off x="1244600" y="1385454"/>
            <a:ext cx="3932237" cy="2277009"/>
          </a:xfrm>
        </p:spPr>
        <p:txBody>
          <a:bodyPr>
            <a:normAutofit fontScale="90000"/>
          </a:bodyPr>
          <a:lstStyle/>
          <a:p>
            <a:br>
              <a:rPr lang="en-US" dirty="0"/>
            </a:br>
            <a:r>
              <a:rPr lang="en-US" dirty="0"/>
              <a:t>3</a:t>
            </a:r>
            <a:br>
              <a:rPr lang="en-US" dirty="0"/>
            </a:br>
            <a:r>
              <a:rPr lang="en-US" dirty="0"/>
              <a:t>Webhosting for students </a:t>
            </a:r>
            <a:br>
              <a:rPr lang="en-US" dirty="0"/>
            </a:br>
            <a:br>
              <a:rPr lang="en-US" dirty="0"/>
            </a:br>
            <a:br>
              <a:rPr lang="en-US" dirty="0"/>
            </a:br>
            <a:r>
              <a:rPr lang="en-US" sz="900" dirty="0">
                <a:hlinkClick r:id="rId2">
                  <a:extLst>
                    <a:ext uri="{A12FA001-AC4F-418D-AE19-62706E023703}">
                      <ahyp:hlinkClr xmlns:ahyp="http://schemas.microsoft.com/office/drawing/2018/hyperlinkcolor" val="tx"/>
                    </a:ext>
                  </a:extLst>
                </a:hlinkClick>
              </a:rPr>
              <a:t>https://webhostingforstudents.com</a:t>
            </a:r>
            <a:r>
              <a:rPr lang="en-US" dirty="0">
                <a:hlinkClick r:id="rId2">
                  <a:extLst>
                    <a:ext uri="{A12FA001-AC4F-418D-AE19-62706E023703}">
                      <ahyp:hlinkClr xmlns:ahyp="http://schemas.microsoft.com/office/drawing/2018/hyperlinkcolor" val="tx"/>
                    </a:ext>
                  </a:extLst>
                </a:hlinkClick>
              </a:rPr>
              <a:t>/</a:t>
            </a:r>
            <a:r>
              <a:rPr lang="en-US" dirty="0"/>
              <a:t> </a:t>
            </a:r>
          </a:p>
        </p:txBody>
      </p:sp>
      <p:pic>
        <p:nvPicPr>
          <p:cNvPr id="8" name="Content Placeholder 7" descr="A white dice with eyes and a green text&#10;&#10;Description automatically generated">
            <a:extLst>
              <a:ext uri="{FF2B5EF4-FFF2-40B4-BE49-F238E27FC236}">
                <a16:creationId xmlns:a16="http://schemas.microsoft.com/office/drawing/2014/main" id="{FD748126-503A-295C-B76D-D22EC763496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27688" y="2494338"/>
            <a:ext cx="5421312" cy="1859798"/>
          </a:xfrm>
        </p:spPr>
      </p:pic>
      <p:sp>
        <p:nvSpPr>
          <p:cNvPr id="6" name="Text Placeholder 5">
            <a:extLst>
              <a:ext uri="{FF2B5EF4-FFF2-40B4-BE49-F238E27FC236}">
                <a16:creationId xmlns:a16="http://schemas.microsoft.com/office/drawing/2014/main" id="{525A1BB5-C90F-D160-51D2-3CBFAFFB59D0}"/>
              </a:ext>
            </a:extLst>
          </p:cNvPr>
          <p:cNvSpPr>
            <a:spLocks noGrp="1"/>
          </p:cNvSpPr>
          <p:nvPr>
            <p:ph type="body" sz="half" idx="2"/>
          </p:nvPr>
        </p:nvSpPr>
        <p:spPr/>
        <p:txBody>
          <a:bodyPr>
            <a:normAutofit fontScale="77500" lnSpcReduction="20000"/>
          </a:bodyPr>
          <a:lstStyle/>
          <a:p>
            <a:r>
              <a:rPr lang="en-US" dirty="0"/>
              <a:t>Taught us</a:t>
            </a:r>
          </a:p>
          <a:p>
            <a:pPr algn="l">
              <a:buFont typeface="Arial" panose="020B0604020202020204" pitchFamily="34" charset="0"/>
              <a:buChar char="•"/>
            </a:pPr>
            <a:r>
              <a:rPr lang="en-US" b="0" i="0" dirty="0">
                <a:solidFill>
                  <a:srgbClr val="353535"/>
                </a:solidFill>
                <a:effectLst/>
                <a:highlight>
                  <a:srgbClr val="C0C0C0"/>
                </a:highlight>
                <a:latin typeface="-apple-system"/>
              </a:rPr>
              <a:t>How to setup a domain name and hosting account</a:t>
            </a:r>
          </a:p>
          <a:p>
            <a:pPr algn="l">
              <a:buFont typeface="Arial" panose="020B0604020202020204" pitchFamily="34" charset="0"/>
              <a:buChar char="•"/>
            </a:pPr>
            <a:r>
              <a:rPr lang="en-US" b="0" i="0" dirty="0">
                <a:solidFill>
                  <a:srgbClr val="353535"/>
                </a:solidFill>
                <a:effectLst/>
                <a:highlight>
                  <a:srgbClr val="C0C0C0"/>
                </a:highlight>
                <a:latin typeface="-apple-system"/>
              </a:rPr>
              <a:t>How to configure and use FTP, SFTP and SSH</a:t>
            </a:r>
          </a:p>
          <a:p>
            <a:pPr algn="l">
              <a:buFont typeface="Arial" panose="020B0604020202020204" pitchFamily="34" charset="0"/>
              <a:buChar char="•"/>
            </a:pPr>
            <a:r>
              <a:rPr lang="en-US" b="0" i="0" dirty="0">
                <a:solidFill>
                  <a:srgbClr val="353535"/>
                </a:solidFill>
                <a:effectLst/>
                <a:highlight>
                  <a:srgbClr val="C0C0C0"/>
                </a:highlight>
                <a:latin typeface="-apple-system"/>
              </a:rPr>
              <a:t>How to configure email accounts</a:t>
            </a:r>
          </a:p>
          <a:p>
            <a:pPr algn="l">
              <a:buFont typeface="Arial" panose="020B0604020202020204" pitchFamily="34" charset="0"/>
              <a:buChar char="•"/>
            </a:pPr>
            <a:r>
              <a:rPr lang="en-US" b="0" i="0" dirty="0">
                <a:solidFill>
                  <a:srgbClr val="353535"/>
                </a:solidFill>
                <a:effectLst/>
                <a:highlight>
                  <a:srgbClr val="C0C0C0"/>
                </a:highlight>
                <a:latin typeface="-apple-system"/>
              </a:rPr>
              <a:t>How to setup MySQL databases</a:t>
            </a:r>
          </a:p>
          <a:p>
            <a:pPr algn="l">
              <a:buFont typeface="Arial" panose="020B0604020202020204" pitchFamily="34" charset="0"/>
              <a:buChar char="•"/>
            </a:pPr>
            <a:r>
              <a:rPr lang="en-US" b="0" i="0" dirty="0">
                <a:solidFill>
                  <a:srgbClr val="353535"/>
                </a:solidFill>
                <a:effectLst/>
                <a:highlight>
                  <a:srgbClr val="C0C0C0"/>
                </a:highlight>
                <a:latin typeface="-apple-system"/>
              </a:rPr>
              <a:t>How to install a Content Management System</a:t>
            </a:r>
          </a:p>
          <a:p>
            <a:pPr algn="l">
              <a:buFont typeface="Arial" panose="020B0604020202020204" pitchFamily="34" charset="0"/>
              <a:buChar char="•"/>
            </a:pPr>
            <a:r>
              <a:rPr lang="en-US" b="0" i="0" dirty="0">
                <a:solidFill>
                  <a:srgbClr val="353535"/>
                </a:solidFill>
                <a:effectLst/>
                <a:highlight>
                  <a:srgbClr val="C0C0C0"/>
                </a:highlight>
                <a:latin typeface="-apple-system"/>
              </a:rPr>
              <a:t>Best practices for hosting security</a:t>
            </a:r>
          </a:p>
          <a:p>
            <a:endParaRPr lang="en-US" dirty="0"/>
          </a:p>
        </p:txBody>
      </p:sp>
    </p:spTree>
    <p:extLst>
      <p:ext uri="{BB962C8B-B14F-4D97-AF65-F5344CB8AC3E}">
        <p14:creationId xmlns:p14="http://schemas.microsoft.com/office/powerpoint/2010/main" val="4115625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BED5-32CA-39AC-AB36-779553E5ED0C}"/>
              </a:ext>
            </a:extLst>
          </p:cNvPr>
          <p:cNvSpPr>
            <a:spLocks noGrp="1"/>
          </p:cNvSpPr>
          <p:nvPr>
            <p:ph type="title"/>
          </p:nvPr>
        </p:nvSpPr>
        <p:spPr/>
        <p:txBody>
          <a:bodyPr>
            <a:normAutofit/>
          </a:bodyPr>
          <a:lstStyle/>
          <a:p>
            <a:r>
              <a:rPr lang="en-US" sz="2400" dirty="0"/>
              <a:t>What is a domain name?			How do domain names        4                						relate to hosting accounts?</a:t>
            </a:r>
          </a:p>
        </p:txBody>
      </p:sp>
      <p:sp>
        <p:nvSpPr>
          <p:cNvPr id="3" name="Content Placeholder 2">
            <a:extLst>
              <a:ext uri="{FF2B5EF4-FFF2-40B4-BE49-F238E27FC236}">
                <a16:creationId xmlns:a16="http://schemas.microsoft.com/office/drawing/2014/main" id="{17B14342-D6EE-4424-2721-83900CA26492}"/>
              </a:ext>
            </a:extLst>
          </p:cNvPr>
          <p:cNvSpPr>
            <a:spLocks noGrp="1"/>
          </p:cNvSpPr>
          <p:nvPr>
            <p:ph sz="half" idx="1"/>
          </p:nvPr>
        </p:nvSpPr>
        <p:spPr/>
        <p:txBody>
          <a:bodyPr/>
          <a:lstStyle/>
          <a:p>
            <a:pPr marL="0" indent="0">
              <a:buNone/>
            </a:pPr>
            <a:r>
              <a:rPr lang="en-US" b="0" i="0" dirty="0">
                <a:solidFill>
                  <a:schemeClr val="tx1">
                    <a:lumMod val="95000"/>
                  </a:schemeClr>
                </a:solidFill>
                <a:effectLst/>
                <a:latin typeface="Muli"/>
              </a:rPr>
              <a:t>A domain name is a unique web address that can be acquired through </a:t>
            </a:r>
            <a:r>
              <a:rPr lang="en-US" b="1" i="0" dirty="0">
                <a:solidFill>
                  <a:schemeClr val="tx1">
                    <a:lumMod val="95000"/>
                  </a:schemeClr>
                </a:solidFill>
                <a:effectLst/>
                <a:latin typeface="Muli"/>
                <a:hlinkClick r:id="rId2">
                  <a:extLst>
                    <a:ext uri="{A12FA001-AC4F-418D-AE19-62706E023703}">
                      <ahyp:hlinkClr xmlns:ahyp="http://schemas.microsoft.com/office/drawing/2018/hyperlinkcolor" val="tx"/>
                    </a:ext>
                  </a:extLst>
                </a:hlinkClick>
              </a:rPr>
              <a:t>domain registration</a:t>
            </a:r>
            <a:r>
              <a:rPr lang="en-US" b="0" i="0" dirty="0">
                <a:solidFill>
                  <a:schemeClr val="tx1">
                    <a:lumMod val="95000"/>
                  </a:schemeClr>
                </a:solidFill>
                <a:effectLst/>
                <a:latin typeface="Muli"/>
              </a:rPr>
              <a:t>. Usually, domain names consist of a website name and a domain name extension. A good domain strengthens your branding and helps your audience find your website. Domain names are essentially your sites street address for on the web.</a:t>
            </a:r>
            <a:endParaRPr lang="en-US" dirty="0">
              <a:solidFill>
                <a:schemeClr val="tx1">
                  <a:lumMod val="95000"/>
                </a:schemeClr>
              </a:solidFill>
              <a:highlight>
                <a:srgbClr val="C0C0C0"/>
              </a:highlight>
            </a:endParaRPr>
          </a:p>
        </p:txBody>
      </p:sp>
      <p:sp>
        <p:nvSpPr>
          <p:cNvPr id="4" name="Content Placeholder 3">
            <a:extLst>
              <a:ext uri="{FF2B5EF4-FFF2-40B4-BE49-F238E27FC236}">
                <a16:creationId xmlns:a16="http://schemas.microsoft.com/office/drawing/2014/main" id="{5FB52E7A-A84B-E9CE-5877-5D5D24DC0EDB}"/>
              </a:ext>
            </a:extLst>
          </p:cNvPr>
          <p:cNvSpPr>
            <a:spLocks noGrp="1"/>
          </p:cNvSpPr>
          <p:nvPr>
            <p:ph sz="half" idx="2"/>
          </p:nvPr>
        </p:nvSpPr>
        <p:spPr/>
        <p:txBody>
          <a:bodyPr/>
          <a:lstStyle/>
          <a:p>
            <a:pPr marL="0" indent="0">
              <a:buNone/>
            </a:pPr>
            <a:r>
              <a:rPr lang="en-US" dirty="0"/>
              <a:t>When you have a hosting account it give you the ability to access webhosting servers to upload and manage files on your domain. There are four main types of hosting servers available. </a:t>
            </a:r>
          </a:p>
          <a:p>
            <a:pPr marL="0" indent="0">
              <a:buNone/>
            </a:pPr>
            <a:r>
              <a:rPr lang="en-US" dirty="0"/>
              <a:t>Shared, Cloud, Virtual and Dedicated</a:t>
            </a:r>
          </a:p>
        </p:txBody>
      </p:sp>
    </p:spTree>
    <p:extLst>
      <p:ext uri="{BB962C8B-B14F-4D97-AF65-F5344CB8AC3E}">
        <p14:creationId xmlns:p14="http://schemas.microsoft.com/office/powerpoint/2010/main" val="323095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48EFF-115C-282F-4033-86053AA00C4B}"/>
              </a:ext>
            </a:extLst>
          </p:cNvPr>
          <p:cNvSpPr>
            <a:spLocks noGrp="1"/>
          </p:cNvSpPr>
          <p:nvPr>
            <p:ph type="title"/>
          </p:nvPr>
        </p:nvSpPr>
        <p:spPr>
          <a:xfrm>
            <a:off x="1143000" y="872935"/>
            <a:ext cx="9905999" cy="1360898"/>
          </a:xfrm>
        </p:spPr>
        <p:txBody>
          <a:bodyPr/>
          <a:lstStyle/>
          <a:p>
            <a:r>
              <a:rPr lang="en-US" dirty="0"/>
              <a:t>Types Of Webhosting Servers			5</a:t>
            </a:r>
          </a:p>
        </p:txBody>
      </p:sp>
      <p:sp>
        <p:nvSpPr>
          <p:cNvPr id="3" name="Content Placeholder 2">
            <a:extLst>
              <a:ext uri="{FF2B5EF4-FFF2-40B4-BE49-F238E27FC236}">
                <a16:creationId xmlns:a16="http://schemas.microsoft.com/office/drawing/2014/main" id="{B5CD1761-F3E6-FB0A-9B09-3B0FD6E92ECA}"/>
              </a:ext>
            </a:extLst>
          </p:cNvPr>
          <p:cNvSpPr>
            <a:spLocks noGrp="1"/>
          </p:cNvSpPr>
          <p:nvPr>
            <p:ph sz="half" idx="1"/>
          </p:nvPr>
        </p:nvSpPr>
        <p:spPr/>
        <p:txBody>
          <a:bodyPr/>
          <a:lstStyle/>
          <a:p>
            <a:r>
              <a:rPr lang="en-US" dirty="0"/>
              <a:t>Shared</a:t>
            </a:r>
          </a:p>
          <a:p>
            <a:pPr marL="0" indent="0">
              <a:buNone/>
            </a:pPr>
            <a:endParaRPr lang="en-US" dirty="0"/>
          </a:p>
          <a:p>
            <a:r>
              <a:rPr lang="en-US" dirty="0"/>
              <a:t>Cloud</a:t>
            </a:r>
          </a:p>
          <a:p>
            <a:pPr marL="0" indent="0">
              <a:buNone/>
            </a:pPr>
            <a:endParaRPr lang="en-US" dirty="0"/>
          </a:p>
          <a:p>
            <a:r>
              <a:rPr lang="en-US" dirty="0"/>
              <a:t>Virtual</a:t>
            </a:r>
          </a:p>
          <a:p>
            <a:pPr marL="0" indent="0">
              <a:buNone/>
            </a:pPr>
            <a:endParaRPr lang="en-US" dirty="0"/>
          </a:p>
          <a:p>
            <a:r>
              <a:rPr lang="en-US" dirty="0"/>
              <a:t>Dedicated</a:t>
            </a:r>
          </a:p>
        </p:txBody>
      </p:sp>
      <p:pic>
        <p:nvPicPr>
          <p:cNvPr id="6" name="Content Placeholder 5">
            <a:extLst>
              <a:ext uri="{FF2B5EF4-FFF2-40B4-BE49-F238E27FC236}">
                <a16:creationId xmlns:a16="http://schemas.microsoft.com/office/drawing/2014/main" id="{F1C797A3-223A-B112-019B-ED9A70E7EE6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431" b="1"/>
          <a:stretch/>
        </p:blipFill>
        <p:spPr>
          <a:xfrm>
            <a:off x="6096000" y="2068945"/>
            <a:ext cx="4876799" cy="3629891"/>
          </a:xfrm>
        </p:spPr>
      </p:pic>
    </p:spTree>
    <p:extLst>
      <p:ext uri="{BB962C8B-B14F-4D97-AF65-F5344CB8AC3E}">
        <p14:creationId xmlns:p14="http://schemas.microsoft.com/office/powerpoint/2010/main" val="4057264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8496B0-F796-9D87-5373-4FD2B2945D49}"/>
              </a:ext>
            </a:extLst>
          </p:cNvPr>
          <p:cNvSpPr>
            <a:spLocks noGrp="1"/>
          </p:cNvSpPr>
          <p:nvPr>
            <p:ph type="title"/>
          </p:nvPr>
        </p:nvSpPr>
        <p:spPr>
          <a:xfrm>
            <a:off x="1143000" y="895927"/>
            <a:ext cx="3932237" cy="1681834"/>
          </a:xfrm>
        </p:spPr>
        <p:txBody>
          <a:bodyPr>
            <a:normAutofit/>
          </a:bodyPr>
          <a:lstStyle/>
          <a:p>
            <a:r>
              <a:rPr lang="en-US" sz="2200" dirty="0"/>
              <a:t>6</a:t>
            </a:r>
            <a:br>
              <a:rPr lang="en-US" sz="2200" dirty="0"/>
            </a:br>
            <a:br>
              <a:rPr lang="en-US" sz="2200" dirty="0"/>
            </a:br>
            <a:r>
              <a:rPr lang="en-US" sz="2200" dirty="0"/>
              <a:t>Shared</a:t>
            </a:r>
            <a:br>
              <a:rPr lang="en-US" dirty="0"/>
            </a:br>
            <a:endParaRPr lang="en-US" dirty="0"/>
          </a:p>
        </p:txBody>
      </p:sp>
      <p:pic>
        <p:nvPicPr>
          <p:cNvPr id="3" name="Content Placeholder 2">
            <a:extLst>
              <a:ext uri="{FF2B5EF4-FFF2-40B4-BE49-F238E27FC236}">
                <a16:creationId xmlns:a16="http://schemas.microsoft.com/office/drawing/2014/main" id="{8E4BC1BE-C58F-2ABA-7910-5855CDAC3F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87636" y="1016001"/>
            <a:ext cx="6061364" cy="4852986"/>
          </a:xfrm>
        </p:spPr>
      </p:pic>
      <p:sp>
        <p:nvSpPr>
          <p:cNvPr id="7" name="Text Placeholder 6">
            <a:extLst>
              <a:ext uri="{FF2B5EF4-FFF2-40B4-BE49-F238E27FC236}">
                <a16:creationId xmlns:a16="http://schemas.microsoft.com/office/drawing/2014/main" id="{AE1AE6BB-AB7B-A61A-1E39-7C2F3079A1AD}"/>
              </a:ext>
            </a:extLst>
          </p:cNvPr>
          <p:cNvSpPr>
            <a:spLocks noGrp="1"/>
          </p:cNvSpPr>
          <p:nvPr>
            <p:ph type="body" sz="half" idx="2"/>
          </p:nvPr>
        </p:nvSpPr>
        <p:spPr>
          <a:xfrm>
            <a:off x="1143000" y="2225964"/>
            <a:ext cx="3932237" cy="3643023"/>
          </a:xfrm>
        </p:spPr>
        <p:txBody>
          <a:bodyPr/>
          <a:lstStyle/>
          <a:p>
            <a:r>
              <a:rPr lang="en-US" sz="1400" dirty="0"/>
              <a:t>The most common hosting plan. Shared hosting means resources like CPU, time, </a:t>
            </a:r>
            <a:r>
              <a:rPr lang="en-US" sz="1400" dirty="0" err="1"/>
              <a:t>memormy</a:t>
            </a:r>
            <a:r>
              <a:rPr lang="en-US" sz="1400" dirty="0"/>
              <a:t> and space with other websites on the same server will all be shared.</a:t>
            </a:r>
          </a:p>
          <a:p>
            <a:pPr marL="0" indent="0" algn="ctr">
              <a:buNone/>
            </a:pPr>
            <a:r>
              <a:rPr lang="en-US" sz="1200" dirty="0"/>
              <a:t>Pros</a:t>
            </a:r>
          </a:p>
          <a:p>
            <a:pPr marL="0" indent="0">
              <a:buNone/>
            </a:pPr>
            <a:r>
              <a:rPr lang="en-US" sz="1200" dirty="0"/>
              <a:t>Very affordable</a:t>
            </a:r>
          </a:p>
          <a:p>
            <a:pPr marL="0" indent="0">
              <a:buNone/>
            </a:pPr>
            <a:r>
              <a:rPr lang="en-US" sz="1200" dirty="0"/>
              <a:t>Easy to setup and operate</a:t>
            </a:r>
          </a:p>
          <a:p>
            <a:pPr marL="0" indent="0" algn="ctr">
              <a:buNone/>
            </a:pPr>
            <a:r>
              <a:rPr lang="en-US" sz="1200" dirty="0"/>
              <a:t>Cons</a:t>
            </a:r>
          </a:p>
          <a:p>
            <a:pPr marL="0" indent="0">
              <a:buNone/>
            </a:pPr>
            <a:r>
              <a:rPr lang="en-US" sz="1200" dirty="0"/>
              <a:t>No control over performance</a:t>
            </a:r>
          </a:p>
          <a:p>
            <a:pPr marL="0" indent="0">
              <a:buNone/>
            </a:pPr>
            <a:r>
              <a:rPr lang="en-US" sz="1200" dirty="0"/>
              <a:t>Only useful for small websites</a:t>
            </a:r>
          </a:p>
          <a:p>
            <a:endParaRPr lang="en-US" dirty="0"/>
          </a:p>
        </p:txBody>
      </p:sp>
    </p:spTree>
    <p:extLst>
      <p:ext uri="{BB962C8B-B14F-4D97-AF65-F5344CB8AC3E}">
        <p14:creationId xmlns:p14="http://schemas.microsoft.com/office/powerpoint/2010/main" val="3111498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B89D8-959D-8CC0-2579-7767CA0BB241}"/>
              </a:ext>
            </a:extLst>
          </p:cNvPr>
          <p:cNvSpPr>
            <a:spLocks noGrp="1"/>
          </p:cNvSpPr>
          <p:nvPr>
            <p:ph type="title"/>
          </p:nvPr>
        </p:nvSpPr>
        <p:spPr>
          <a:xfrm>
            <a:off x="1143000" y="905164"/>
            <a:ext cx="3932237" cy="1754909"/>
          </a:xfrm>
        </p:spPr>
        <p:txBody>
          <a:bodyPr/>
          <a:lstStyle/>
          <a:p>
            <a:r>
              <a:rPr lang="en-US" dirty="0"/>
              <a:t>7</a:t>
            </a:r>
            <a:br>
              <a:rPr lang="en-US" dirty="0"/>
            </a:br>
            <a:br>
              <a:rPr lang="en-US" dirty="0"/>
            </a:br>
            <a:r>
              <a:rPr lang="en-US" dirty="0"/>
              <a:t>Cloud</a:t>
            </a:r>
            <a:br>
              <a:rPr lang="en-US" dirty="0"/>
            </a:br>
            <a:endParaRPr lang="en-US" dirty="0"/>
          </a:p>
        </p:txBody>
      </p:sp>
      <p:pic>
        <p:nvPicPr>
          <p:cNvPr id="6" name="Content Placeholder 5">
            <a:extLst>
              <a:ext uri="{FF2B5EF4-FFF2-40B4-BE49-F238E27FC236}">
                <a16:creationId xmlns:a16="http://schemas.microsoft.com/office/drawing/2014/main" id="{6D77C8B1-7484-2FF4-E792-FA903B4EC8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4655" y="1034473"/>
            <a:ext cx="5904345" cy="4834514"/>
          </a:xfrm>
        </p:spPr>
      </p:pic>
      <p:sp>
        <p:nvSpPr>
          <p:cNvPr id="4" name="Text Placeholder 3">
            <a:extLst>
              <a:ext uri="{FF2B5EF4-FFF2-40B4-BE49-F238E27FC236}">
                <a16:creationId xmlns:a16="http://schemas.microsoft.com/office/drawing/2014/main" id="{B117312D-8DDE-7128-FE44-A9C155D71D60}"/>
              </a:ext>
            </a:extLst>
          </p:cNvPr>
          <p:cNvSpPr>
            <a:spLocks noGrp="1"/>
          </p:cNvSpPr>
          <p:nvPr>
            <p:ph type="body" sz="half" idx="2"/>
          </p:nvPr>
        </p:nvSpPr>
        <p:spPr>
          <a:xfrm>
            <a:off x="1143000" y="2586182"/>
            <a:ext cx="3932237" cy="3282805"/>
          </a:xfrm>
        </p:spPr>
        <p:txBody>
          <a:bodyPr>
            <a:normAutofit fontScale="92500" lnSpcReduction="10000"/>
          </a:bodyPr>
          <a:lstStyle/>
          <a:p>
            <a:r>
              <a:rPr lang="en-US" dirty="0"/>
              <a:t>Cloud hosting is the exact same resources as with a shared hosting machine. Only the hosting machine is all virtual hardware. It is very advance and rather cost effective.</a:t>
            </a:r>
          </a:p>
          <a:p>
            <a:pPr marL="0" indent="0" algn="ctr">
              <a:buNone/>
            </a:pPr>
            <a:r>
              <a:rPr lang="en-US" sz="1400" dirty="0"/>
              <a:t>Pros</a:t>
            </a:r>
            <a:endParaRPr lang="en-US" sz="1400" u="sng" dirty="0"/>
          </a:p>
          <a:p>
            <a:pPr marL="0" indent="0">
              <a:buNone/>
            </a:pPr>
            <a:r>
              <a:rPr lang="en-US" sz="1400" i="0" dirty="0"/>
              <a:t>Scalable and efficient</a:t>
            </a:r>
          </a:p>
          <a:p>
            <a:pPr marL="0" indent="0">
              <a:buNone/>
            </a:pPr>
            <a:r>
              <a:rPr lang="en-US" sz="1400" i="0" dirty="0"/>
              <a:t>Pay only for what you use</a:t>
            </a:r>
          </a:p>
          <a:p>
            <a:pPr marL="0" indent="0" algn="ctr">
              <a:buNone/>
            </a:pPr>
            <a:r>
              <a:rPr lang="en-US" sz="1400" i="0" dirty="0"/>
              <a:t>Cons</a:t>
            </a:r>
          </a:p>
          <a:p>
            <a:pPr marL="0" indent="0">
              <a:buNone/>
            </a:pPr>
            <a:r>
              <a:rPr lang="en-US" sz="1400" i="0" dirty="0"/>
              <a:t>Requires advanced IT knowledge</a:t>
            </a:r>
          </a:p>
          <a:p>
            <a:pPr marL="0" indent="0">
              <a:buNone/>
            </a:pPr>
            <a:r>
              <a:rPr lang="en-US" sz="1400" i="0" dirty="0"/>
              <a:t>Potentially insecure</a:t>
            </a:r>
          </a:p>
          <a:p>
            <a:endParaRPr lang="en-US" dirty="0"/>
          </a:p>
        </p:txBody>
      </p:sp>
    </p:spTree>
    <p:extLst>
      <p:ext uri="{BB962C8B-B14F-4D97-AF65-F5344CB8AC3E}">
        <p14:creationId xmlns:p14="http://schemas.microsoft.com/office/powerpoint/2010/main" val="495186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468C2-7F3D-746B-A4FB-AA1A514C2CD0}"/>
              </a:ext>
            </a:extLst>
          </p:cNvPr>
          <p:cNvSpPr>
            <a:spLocks noGrp="1"/>
          </p:cNvSpPr>
          <p:nvPr>
            <p:ph type="title"/>
          </p:nvPr>
        </p:nvSpPr>
        <p:spPr>
          <a:xfrm>
            <a:off x="1143000" y="987425"/>
            <a:ext cx="3932237" cy="1247775"/>
          </a:xfrm>
        </p:spPr>
        <p:txBody>
          <a:bodyPr>
            <a:normAutofit fontScale="90000"/>
          </a:bodyPr>
          <a:lstStyle/>
          <a:p>
            <a:r>
              <a:rPr lang="en-US" dirty="0"/>
              <a:t>8</a:t>
            </a:r>
            <a:br>
              <a:rPr lang="en-US" dirty="0"/>
            </a:br>
            <a:br>
              <a:rPr lang="en-US" dirty="0"/>
            </a:br>
            <a:r>
              <a:rPr lang="en-US" dirty="0"/>
              <a:t>Virtual</a:t>
            </a:r>
          </a:p>
        </p:txBody>
      </p:sp>
      <p:pic>
        <p:nvPicPr>
          <p:cNvPr id="6" name="Content Placeholder 5">
            <a:extLst>
              <a:ext uri="{FF2B5EF4-FFF2-40B4-BE49-F238E27FC236}">
                <a16:creationId xmlns:a16="http://schemas.microsoft.com/office/drawing/2014/main" id="{07D76285-9226-D929-8278-5E6CAB3C6B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5237" y="987425"/>
            <a:ext cx="5973763" cy="4881562"/>
          </a:xfrm>
        </p:spPr>
      </p:pic>
      <p:sp>
        <p:nvSpPr>
          <p:cNvPr id="4" name="Text Placeholder 3">
            <a:extLst>
              <a:ext uri="{FF2B5EF4-FFF2-40B4-BE49-F238E27FC236}">
                <a16:creationId xmlns:a16="http://schemas.microsoft.com/office/drawing/2014/main" id="{11B5EE22-89B9-AB1E-578B-C1295B98312D}"/>
              </a:ext>
            </a:extLst>
          </p:cNvPr>
          <p:cNvSpPr>
            <a:spLocks noGrp="1"/>
          </p:cNvSpPr>
          <p:nvPr>
            <p:ph type="body" sz="half" idx="2"/>
          </p:nvPr>
        </p:nvSpPr>
        <p:spPr>
          <a:xfrm>
            <a:off x="1143000" y="2392218"/>
            <a:ext cx="3932237" cy="3476769"/>
          </a:xfrm>
        </p:spPr>
        <p:txBody>
          <a:bodyPr>
            <a:normAutofit/>
          </a:bodyPr>
          <a:lstStyle/>
          <a:p>
            <a:r>
              <a:rPr lang="en-US" i="0" dirty="0"/>
              <a:t>Allot like shared hosting only you are solely responsible for performance and maintenance. It is not very popular and prices will vary.</a:t>
            </a:r>
          </a:p>
          <a:p>
            <a:pPr marL="0" indent="0" algn="ctr">
              <a:buNone/>
            </a:pPr>
            <a:r>
              <a:rPr lang="en-US" sz="1300" i="0" dirty="0"/>
              <a:t>Pros</a:t>
            </a:r>
          </a:p>
          <a:p>
            <a:pPr marL="0" indent="0">
              <a:buNone/>
            </a:pPr>
            <a:r>
              <a:rPr lang="en-US" sz="1300" i="0" dirty="0"/>
              <a:t>More powerful then shared hosting</a:t>
            </a:r>
          </a:p>
          <a:p>
            <a:pPr marL="0" indent="0">
              <a:buNone/>
            </a:pPr>
            <a:r>
              <a:rPr lang="en-US" sz="1300" i="0" dirty="0"/>
              <a:t>Other websites will not affect your own</a:t>
            </a:r>
          </a:p>
          <a:p>
            <a:pPr marL="0" indent="0" algn="ctr">
              <a:buNone/>
            </a:pPr>
            <a:r>
              <a:rPr lang="en-US" sz="1300" i="0" dirty="0"/>
              <a:t>Cons</a:t>
            </a:r>
          </a:p>
          <a:p>
            <a:pPr marL="0" indent="0">
              <a:buNone/>
            </a:pPr>
            <a:r>
              <a:rPr lang="en-US" sz="1300" i="0" dirty="0"/>
              <a:t>Private space is more expensive</a:t>
            </a:r>
          </a:p>
          <a:p>
            <a:pPr marL="0" indent="0">
              <a:buNone/>
            </a:pPr>
            <a:r>
              <a:rPr lang="en-US" sz="1300" i="0" dirty="0"/>
              <a:t>Requires allot of IT knowledge</a:t>
            </a:r>
          </a:p>
        </p:txBody>
      </p:sp>
    </p:spTree>
    <p:extLst>
      <p:ext uri="{BB962C8B-B14F-4D97-AF65-F5344CB8AC3E}">
        <p14:creationId xmlns:p14="http://schemas.microsoft.com/office/powerpoint/2010/main" val="1495982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384F7-9786-73D5-A439-2DBC7C23F2AB}"/>
              </a:ext>
            </a:extLst>
          </p:cNvPr>
          <p:cNvSpPr>
            <a:spLocks noGrp="1"/>
          </p:cNvSpPr>
          <p:nvPr>
            <p:ph type="title"/>
          </p:nvPr>
        </p:nvSpPr>
        <p:spPr>
          <a:xfrm>
            <a:off x="1143000" y="987426"/>
            <a:ext cx="3932237" cy="1284720"/>
          </a:xfrm>
        </p:spPr>
        <p:txBody>
          <a:bodyPr/>
          <a:lstStyle/>
          <a:p>
            <a:r>
              <a:rPr lang="en-US" dirty="0"/>
              <a:t>9</a:t>
            </a:r>
            <a:br>
              <a:rPr lang="en-US" dirty="0"/>
            </a:br>
            <a:br>
              <a:rPr lang="en-US" dirty="0"/>
            </a:br>
            <a:r>
              <a:rPr lang="en-US" dirty="0"/>
              <a:t>Dedicated</a:t>
            </a:r>
          </a:p>
        </p:txBody>
      </p:sp>
      <p:pic>
        <p:nvPicPr>
          <p:cNvPr id="6" name="Content Placeholder 5">
            <a:extLst>
              <a:ext uri="{FF2B5EF4-FFF2-40B4-BE49-F238E27FC236}">
                <a16:creationId xmlns:a16="http://schemas.microsoft.com/office/drawing/2014/main" id="{EA5B94E3-B5C4-EA2B-FC94-17C6E5BBD3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0074" y="987426"/>
            <a:ext cx="5920508" cy="4881561"/>
          </a:xfrm>
        </p:spPr>
      </p:pic>
      <p:sp>
        <p:nvSpPr>
          <p:cNvPr id="4" name="Text Placeholder 3">
            <a:extLst>
              <a:ext uri="{FF2B5EF4-FFF2-40B4-BE49-F238E27FC236}">
                <a16:creationId xmlns:a16="http://schemas.microsoft.com/office/drawing/2014/main" id="{833AF256-4315-E64A-E2F0-5B78C115F9A3}"/>
              </a:ext>
            </a:extLst>
          </p:cNvPr>
          <p:cNvSpPr>
            <a:spLocks noGrp="1"/>
          </p:cNvSpPr>
          <p:nvPr>
            <p:ph type="body" sz="half" idx="2"/>
          </p:nvPr>
        </p:nvSpPr>
        <p:spPr>
          <a:xfrm>
            <a:off x="1143000" y="2373746"/>
            <a:ext cx="3932237" cy="3495242"/>
          </a:xfrm>
        </p:spPr>
        <p:txBody>
          <a:bodyPr>
            <a:normAutofit/>
          </a:bodyPr>
          <a:lstStyle/>
          <a:p>
            <a:r>
              <a:rPr lang="en-US" i="0" dirty="0"/>
              <a:t>Your own hosting server, All resources belong to you, no shared time or memory. You have the only account on the server</a:t>
            </a:r>
          </a:p>
          <a:p>
            <a:pPr marL="0" indent="0" algn="ctr">
              <a:buNone/>
            </a:pPr>
            <a:r>
              <a:rPr lang="en-US" sz="1300" i="0" dirty="0"/>
              <a:t>Pros</a:t>
            </a:r>
          </a:p>
          <a:p>
            <a:pPr marL="0" indent="0">
              <a:buNone/>
            </a:pPr>
            <a:r>
              <a:rPr lang="en-US" sz="1300" i="0" dirty="0"/>
              <a:t>Full control over your server</a:t>
            </a:r>
          </a:p>
          <a:p>
            <a:pPr marL="0" indent="0">
              <a:buNone/>
            </a:pPr>
            <a:r>
              <a:rPr lang="en-US" sz="1300" i="0" dirty="0"/>
              <a:t>Best performance and availability for any hosting server</a:t>
            </a:r>
          </a:p>
          <a:p>
            <a:pPr marL="0" indent="0" algn="ctr">
              <a:buNone/>
            </a:pPr>
            <a:r>
              <a:rPr lang="en-US" sz="1300" i="0" dirty="0"/>
              <a:t>Cons</a:t>
            </a:r>
          </a:p>
          <a:p>
            <a:pPr marL="0" indent="0">
              <a:buNone/>
            </a:pPr>
            <a:r>
              <a:rPr lang="en-US" sz="1300" i="0" dirty="0"/>
              <a:t>Most expensive hosting server</a:t>
            </a:r>
          </a:p>
          <a:p>
            <a:pPr marL="0" indent="0">
              <a:buNone/>
            </a:pPr>
            <a:r>
              <a:rPr lang="en-US" sz="1300" i="0" dirty="0"/>
              <a:t>Extensive IT knowledge is required</a:t>
            </a:r>
          </a:p>
          <a:p>
            <a:endParaRPr lang="en-US" dirty="0"/>
          </a:p>
        </p:txBody>
      </p:sp>
    </p:spTree>
    <p:extLst>
      <p:ext uri="{BB962C8B-B14F-4D97-AF65-F5344CB8AC3E}">
        <p14:creationId xmlns:p14="http://schemas.microsoft.com/office/powerpoint/2010/main" val="2795084053"/>
      </p:ext>
    </p:extLst>
  </p:cSld>
  <p:clrMapOvr>
    <a:masterClrMapping/>
  </p:clrMapOvr>
</p:sld>
</file>

<file path=ppt/theme/theme1.xml><?xml version="1.0" encoding="utf-8"?>
<a:theme xmlns:a="http://schemas.openxmlformats.org/drawingml/2006/main" name="RegattaVTI">
  <a:themeElements>
    <a:clrScheme name="AnalogousFromRegularSeed_2SEEDS">
      <a:dk1>
        <a:srgbClr val="000000"/>
      </a:dk1>
      <a:lt1>
        <a:srgbClr val="FFFFFF"/>
      </a:lt1>
      <a:dk2>
        <a:srgbClr val="392025"/>
      </a:dk2>
      <a:lt2>
        <a:srgbClr val="E8E2E6"/>
      </a:lt2>
      <a:accent1>
        <a:srgbClr val="3BB169"/>
      </a:accent1>
      <a:accent2>
        <a:srgbClr val="4AB547"/>
      </a:accent2>
      <a:accent3>
        <a:srgbClr val="45B19C"/>
      </a:accent3>
      <a:accent4>
        <a:srgbClr val="B13B8C"/>
      </a:accent4>
      <a:accent5>
        <a:srgbClr val="C34D6D"/>
      </a:accent5>
      <a:accent6>
        <a:srgbClr val="B14C3B"/>
      </a:accent6>
      <a:hlink>
        <a:srgbClr val="BF3F8D"/>
      </a:hlink>
      <a:folHlink>
        <a:srgbClr val="7F7F7F"/>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docProps/app.xml><?xml version="1.0" encoding="utf-8"?>
<Properties xmlns="http://schemas.openxmlformats.org/officeDocument/2006/extended-properties" xmlns:vt="http://schemas.openxmlformats.org/officeDocument/2006/docPropsVTypes">
  <TotalTime>1483</TotalTime>
  <Words>880</Words>
  <Application>Microsoft Office PowerPoint</Application>
  <PresentationFormat>Widescreen</PresentationFormat>
  <Paragraphs>94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-apple-system</vt:lpstr>
      <vt:lpstr>Arial</vt:lpstr>
      <vt:lpstr>Muli</vt:lpstr>
      <vt:lpstr>Walbaum Display</vt:lpstr>
      <vt:lpstr>RegattaVTI</vt:lpstr>
      <vt:lpstr>Module II Team Presentation  By: Andrew Seabloom, Carissa kujawa and Danni brown</vt:lpstr>
      <vt:lpstr>Table of Contents</vt:lpstr>
      <vt:lpstr> 3 Webhosting for students    https://webhostingforstudents.com/ </vt:lpstr>
      <vt:lpstr>What is a domain name?   How do domain names        4                      relate to hosting accounts?</vt:lpstr>
      <vt:lpstr>Types Of Webhosting Servers   5</vt:lpstr>
      <vt:lpstr>6  Shared </vt:lpstr>
      <vt:lpstr>7  Cloud </vt:lpstr>
      <vt:lpstr>8  Virtual</vt:lpstr>
      <vt:lpstr>9  Dedicated</vt:lpstr>
      <vt:lpstr>10 Content Management systems (cms)  </vt:lpstr>
      <vt:lpstr>11  Web hosting Control panel  </vt:lpstr>
      <vt:lpstr>12  Hacking and security   </vt:lpstr>
      <vt:lpstr>13  Webhosting and wordpress setup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II  By: Andrew Seabloom</dc:title>
  <dc:creator>Andrew Seabloom</dc:creator>
  <cp:lastModifiedBy>Andrew Seabloom</cp:lastModifiedBy>
  <cp:revision>2</cp:revision>
  <dcterms:created xsi:type="dcterms:W3CDTF">2023-09-18T23:58:36Z</dcterms:created>
  <dcterms:modified xsi:type="dcterms:W3CDTF">2023-09-26T17:19:46Z</dcterms:modified>
</cp:coreProperties>
</file>